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328" r:id="rId3"/>
    <p:sldId id="298" r:id="rId4"/>
    <p:sldId id="339" r:id="rId5"/>
    <p:sldId id="338" r:id="rId6"/>
    <p:sldId id="310" r:id="rId7"/>
    <p:sldId id="329" r:id="rId8"/>
    <p:sldId id="330" r:id="rId9"/>
    <p:sldId id="343" r:id="rId10"/>
    <p:sldId id="354" r:id="rId11"/>
    <p:sldId id="340" r:id="rId12"/>
    <p:sldId id="342" r:id="rId13"/>
    <p:sldId id="341" r:id="rId14"/>
    <p:sldId id="345" r:id="rId15"/>
    <p:sldId id="347" r:id="rId16"/>
    <p:sldId id="349" r:id="rId17"/>
    <p:sldId id="351" r:id="rId18"/>
    <p:sldId id="352" r:id="rId19"/>
    <p:sldId id="332" r:id="rId20"/>
    <p:sldId id="333" r:id="rId21"/>
    <p:sldId id="334" r:id="rId22"/>
    <p:sldId id="335" r:id="rId23"/>
    <p:sldId id="336" r:id="rId24"/>
    <p:sldId id="311" r:id="rId25"/>
    <p:sldId id="353" r:id="rId26"/>
    <p:sldId id="304" r:id="rId27"/>
    <p:sldId id="33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75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8" autoAdjust="0"/>
    <p:restoredTop sz="89884" autoAdjust="0"/>
  </p:normalViewPr>
  <p:slideViewPr>
    <p:cSldViewPr snapToGrid="0">
      <p:cViewPr varScale="1">
        <p:scale>
          <a:sx n="108" d="100"/>
          <a:sy n="108" d="100"/>
        </p:scale>
        <p:origin x="8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512264139961003E-2"/>
          <c:y val="2.5036353030065999E-2"/>
          <c:w val="0.92570324819939998"/>
          <c:h val="0.891734794488650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297</c:v>
                </c:pt>
                <c:pt idx="1">
                  <c:v>600</c:v>
                </c:pt>
                <c:pt idx="2">
                  <c:v>865</c:v>
                </c:pt>
                <c:pt idx="3">
                  <c:v>1131</c:v>
                </c:pt>
                <c:pt idx="4">
                  <c:v>1422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FB-CC48-B9F4-CA4511F12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3151616"/>
        <c:axId val="-2119257696"/>
      </c:barChart>
      <c:catAx>
        <c:axId val="-212315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257696"/>
        <c:crosses val="autoZero"/>
        <c:auto val="0"/>
        <c:lblAlgn val="ctr"/>
        <c:lblOffset val="100"/>
        <c:noMultiLvlLbl val="0"/>
      </c:catAx>
      <c:valAx>
        <c:axId val="-2119257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315161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solidFill>
        <a:schemeClr val="accent6"/>
      </a:solidFill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DAEE2-BE70-0C46-A41D-AB145025844A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4D747-CE99-C84A-B5F6-B8B638755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D747-CE99-C84A-B5F6-B8B638755E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83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D747-CE99-C84A-B5F6-B8B638755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15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D747-CE99-C84A-B5F6-B8B638755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18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TO FASTRACT THE ELECTRIFICATION</a:t>
            </a:r>
            <a:r>
              <a:rPr lang="en-US" sz="1200" baseline="0" dirty="0"/>
              <a:t> OF</a:t>
            </a:r>
            <a:r>
              <a:rPr lang="en-US" sz="1200" dirty="0"/>
              <a:t> THE CAPITAL STATES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D747-CE99-C84A-B5F6-B8B638755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60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64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D747-CE99-C84A-B5F6-B8B638755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26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D747-CE99-C84A-B5F6-B8B638755E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D747-CE99-C84A-B5F6-B8B638755E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42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42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942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3600" b="1" dirty="0">
                <a:latin typeface="Arial"/>
                <a:cs typeface="Arial"/>
              </a:rPr>
              <a:t>Demand estimated at 300 MW today and is expected to rise to 1400+ MW by 2040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D747-CE99-C84A-B5F6-B8B638755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60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lvl="0" indent="0" algn="ctr">
              <a:lnSpc>
                <a:spcPct val="12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en-US" sz="3600" b="1" spc="100" dirty="0">
                <a:latin typeface="Cambria" panose="02040503050406030204" pitchFamily="18" charset="0"/>
              </a:rPr>
              <a:t>The RSS has abundant Hydropower potential, which can be effectively and sustainably developed to meet socio-economic development of the country.</a:t>
            </a:r>
          </a:p>
          <a:p>
            <a:pPr marL="586105" lvl="0" indent="-408305">
              <a:buFont typeface="Wingdings" panose="05000000000000000000" pitchFamily="2" charset="2"/>
              <a:buChar char="Ø"/>
            </a:pPr>
            <a:endParaRPr lang="en-US" sz="9600" b="1" spc="100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D747-CE99-C84A-B5F6-B8B638755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29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D747-CE99-C84A-B5F6-B8B638755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09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D747-CE99-C84A-B5F6-B8B638755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0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8B22-E9CF-4E07-8930-5DFECF44CEC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A728-D33E-4F14-BEDF-70C22531E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8B22-E9CF-4E07-8930-5DFECF44CEC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A728-D33E-4F14-BEDF-70C22531E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8B22-E9CF-4E07-8930-5DFECF44CEC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A728-D33E-4F14-BEDF-70C22531EE5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8B22-E9CF-4E07-8930-5DFECF44CEC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A728-D33E-4F14-BEDF-70C22531E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8B22-E9CF-4E07-8930-5DFECF44CEC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A728-D33E-4F14-BEDF-70C22531EE5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8B22-E9CF-4E07-8930-5DFECF44CEC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A728-D33E-4F14-BEDF-70C22531E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8B22-E9CF-4E07-8930-5DFECF44CEC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A728-D33E-4F14-BEDF-70C22531E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8B22-E9CF-4E07-8930-5DFECF44CEC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A728-D33E-4F14-BEDF-70C22531E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8B22-E9CF-4E07-8930-5DFECF44CEC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A728-D33E-4F14-BEDF-70C22531E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8B22-E9CF-4E07-8930-5DFECF44CEC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A728-D33E-4F14-BEDF-70C22531E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8B22-E9CF-4E07-8930-5DFECF44CEC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A728-D33E-4F14-BEDF-70C22531E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8B22-E9CF-4E07-8930-5DFECF44CEC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A728-D33E-4F14-BEDF-70C22531E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8B22-E9CF-4E07-8930-5DFECF44CEC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A728-D33E-4F14-BEDF-70C22531E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8B22-E9CF-4E07-8930-5DFECF44CEC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A728-D33E-4F14-BEDF-70C22531E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8B22-E9CF-4E07-8930-5DFECF44CEC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A728-D33E-4F14-BEDF-70C22531E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8B22-E9CF-4E07-8930-5DFECF44CEC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A728-D33E-4F14-BEDF-70C22531E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8B22-E9CF-4E07-8930-5DFECF44CEC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A728-D33E-4F14-BEDF-70C22531E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28B22-E9CF-4E07-8930-5DFECF44CEC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7AA728-D33E-4F14-BEDF-70C22531EE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309" y="547597"/>
            <a:ext cx="9144000" cy="667248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624" y="2074318"/>
            <a:ext cx="11026775" cy="4783682"/>
          </a:xfrm>
          <a:solidFill>
            <a:schemeClr val="bg1">
              <a:alpha val="65111"/>
            </a:schemeClr>
          </a:solidFill>
        </p:spPr>
        <p:txBody>
          <a:bodyPr>
            <a:normAutofit fontScale="25000" lnSpcReduction="20000"/>
          </a:bodyPr>
          <a:lstStyle/>
          <a:p>
            <a:endParaRPr lang="en-US" sz="2400" dirty="0"/>
          </a:p>
          <a:p>
            <a:endParaRPr lang="en-US" dirty="0"/>
          </a:p>
          <a:p>
            <a:pPr algn="ctr"/>
            <a:r>
              <a:rPr lang="en-US" sz="112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  <a:r>
              <a:rPr lang="en-US" sz="11200" baseline="300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st</a:t>
            </a:r>
            <a:r>
              <a:rPr lang="en-US" sz="112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 NATIONAL ECONOMIC CONFERENCE 4</a:t>
            </a:r>
            <a:r>
              <a:rPr lang="en-US" sz="11200" baseline="300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TH</a:t>
            </a:r>
            <a:r>
              <a:rPr lang="en-US" sz="112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 -8</a:t>
            </a:r>
            <a:r>
              <a:rPr lang="en-US" sz="11200" baseline="300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TH</a:t>
            </a:r>
            <a:r>
              <a:rPr lang="en-US" sz="112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 SEPTEMBER 2023</a:t>
            </a:r>
          </a:p>
          <a:p>
            <a:pPr algn="ctr"/>
            <a:r>
              <a:rPr lang="en-US" sz="51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endParaRPr lang="en-US" sz="51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  <a:p>
            <a:pPr algn="ctr"/>
            <a:r>
              <a:rPr lang="en-US" sz="112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ENERGY</a:t>
            </a:r>
            <a:r>
              <a:rPr lang="en-US" sz="8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111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SECTOR STATUS AND POTENTIAL RESOURCES </a:t>
            </a:r>
            <a:endParaRPr lang="en-US" sz="111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</a:endParaRPr>
          </a:p>
          <a:p>
            <a:pPr algn="ctr"/>
            <a:r>
              <a:rPr lang="en-US" sz="111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IN SOUTH SUDAN </a:t>
            </a:r>
            <a:endParaRPr lang="en-US" sz="111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highlight>
                <a:srgbClr val="FFFF00"/>
              </a:highlight>
              <a:sym typeface="+mn-ea"/>
            </a:endParaRPr>
          </a:p>
          <a:p>
            <a:pPr algn="ctr"/>
            <a:endParaRPr lang="en-US" sz="51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highlight>
                <a:srgbClr val="FFFF00"/>
              </a:highlight>
              <a:sym typeface="+mn-ea"/>
            </a:endParaRPr>
          </a:p>
          <a:p>
            <a:pPr algn="ctr"/>
            <a:endParaRPr lang="en-US" sz="46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highlight>
                <a:srgbClr val="FFFF00"/>
              </a:highlight>
              <a:sym typeface="+mn-ea"/>
            </a:endParaRPr>
          </a:p>
          <a:p>
            <a:pPr algn="ctr"/>
            <a:r>
              <a:rPr lang="en-US" sz="11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Presented By</a:t>
            </a:r>
            <a:r>
              <a:rPr lang="en-US" sz="112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: </a:t>
            </a:r>
            <a:r>
              <a:rPr lang="en-US" sz="11200" b="1" dirty="0">
                <a:solidFill>
                  <a:srgbClr val="2750E4"/>
                </a:solidFill>
                <a:sym typeface="+mn-ea"/>
              </a:rPr>
              <a:t>Eng. Tom Remis </a:t>
            </a:r>
          </a:p>
          <a:p>
            <a:pPr algn="ctr"/>
            <a:r>
              <a:rPr lang="en-US" sz="11200" b="1" dirty="0">
                <a:solidFill>
                  <a:srgbClr val="2750E4"/>
                </a:solidFill>
                <a:sym typeface="+mn-ea"/>
              </a:rPr>
              <a:t>Undersecretary </a:t>
            </a:r>
          </a:p>
          <a:p>
            <a:pPr algn="ctr"/>
            <a:r>
              <a:rPr lang="en-US" sz="11200" b="1" dirty="0">
                <a:solidFill>
                  <a:srgbClr val="2750E4"/>
                </a:solidFill>
                <a:sym typeface="+mn-ea"/>
              </a:rPr>
              <a:t> Ministry of Energy and Dams</a:t>
            </a:r>
          </a:p>
          <a:p>
            <a:pPr algn="ctr"/>
            <a:r>
              <a:rPr lang="en-US" sz="11200" b="1" dirty="0">
                <a:solidFill>
                  <a:srgbClr val="2750E4"/>
                </a:solidFill>
                <a:sym typeface="+mn-ea"/>
              </a:rPr>
              <a:t>Republic of Sudan Sudan</a:t>
            </a:r>
          </a:p>
          <a:p>
            <a:pPr algn="ctr"/>
            <a:endParaRPr lang="en-US" sz="40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algn="ctr"/>
            <a:endParaRPr lang="en-US" sz="320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80145" y="2102848"/>
            <a:ext cx="12192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15770" y="772795"/>
            <a:ext cx="92748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/>
              <a:t>THE REPUBLIC OF SOUTH SUDAN</a:t>
            </a:r>
          </a:p>
          <a:p>
            <a:pPr lvl="0" algn="ctr"/>
            <a:r>
              <a:rPr lang="en-US" sz="3200" b="1" dirty="0"/>
              <a:t>MINISTRY OF ENERGY AND DAMS</a:t>
            </a:r>
          </a:p>
        </p:txBody>
      </p:sp>
      <p:pic>
        <p:nvPicPr>
          <p:cNvPr id="5" name="Picture 4" descr="D:\Documents and Settings\Hosna_2\My Documents\My Pictures\medlogo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195" y="104775"/>
            <a:ext cx="1044575" cy="98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590" y="94615"/>
            <a:ext cx="1548130" cy="10998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530138" y="36433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486475"/>
            <a:ext cx="11070770" cy="7279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2750E4"/>
                </a:solidFill>
              </a:rPr>
              <a:t>HYDRO PLOTENTIAL LOCATIONS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873" y="1514475"/>
            <a:ext cx="11201398" cy="4891087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16114" y="1514475"/>
            <a:ext cx="11872686" cy="5191124"/>
            <a:chOff x="1916" y="3553"/>
            <a:chExt cx="10049" cy="14627"/>
          </a:xfrm>
        </p:grpSpPr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16" y="3553"/>
              <a:ext cx="10049" cy="14627"/>
            </a:xfrm>
            <a:prstGeom prst="rect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sp>
          <p:nvSpPr>
            <p:cNvPr id="7" name="Line 9"/>
            <p:cNvSpPr>
              <a:spLocks noChangeAspect="1" noChangeShapeType="1"/>
            </p:cNvSpPr>
            <p:nvPr/>
          </p:nvSpPr>
          <p:spPr bwMode="auto">
            <a:xfrm flipV="1">
              <a:off x="6308" y="12454"/>
              <a:ext cx="227" cy="227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Line 8"/>
            <p:cNvSpPr>
              <a:spLocks noChangeAspect="1" noChangeShapeType="1"/>
            </p:cNvSpPr>
            <p:nvPr/>
          </p:nvSpPr>
          <p:spPr bwMode="auto">
            <a:xfrm flipV="1">
              <a:off x="7869" y="14211"/>
              <a:ext cx="226" cy="227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Line 7"/>
            <p:cNvSpPr>
              <a:spLocks noChangeAspect="1" noChangeShapeType="1"/>
            </p:cNvSpPr>
            <p:nvPr/>
          </p:nvSpPr>
          <p:spPr bwMode="auto">
            <a:xfrm flipV="1">
              <a:off x="8417" y="14608"/>
              <a:ext cx="227" cy="227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10" name="Line 6"/>
            <p:cNvSpPr>
              <a:spLocks noChangeAspect="1" noChangeShapeType="1"/>
            </p:cNvSpPr>
            <p:nvPr/>
          </p:nvSpPr>
          <p:spPr bwMode="auto">
            <a:xfrm>
              <a:off x="5174" y="6785"/>
              <a:ext cx="397" cy="170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Text Box 5"/>
            <p:cNvSpPr txBox="1">
              <a:spLocks noChangeAspect="1" noChangeArrowheads="1"/>
            </p:cNvSpPr>
            <p:nvPr/>
          </p:nvSpPr>
          <p:spPr bwMode="auto">
            <a:xfrm>
              <a:off x="5685" y="6671"/>
              <a:ext cx="2115" cy="83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b="1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Bedden</a:t>
              </a:r>
              <a:endParaRPr kumimoji="0" lang="en-A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Text Box 4"/>
            <p:cNvSpPr txBox="1">
              <a:spLocks noChangeAspect="1" noChangeArrowheads="1"/>
            </p:cNvSpPr>
            <p:nvPr/>
          </p:nvSpPr>
          <p:spPr bwMode="auto">
            <a:xfrm>
              <a:off x="6604" y="12341"/>
              <a:ext cx="2025" cy="83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b="1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Lakki</a:t>
              </a:r>
              <a:endParaRPr kumimoji="0" lang="en-A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Text Box 3"/>
            <p:cNvSpPr txBox="1">
              <a:spLocks noChangeAspect="1" noChangeArrowheads="1"/>
            </p:cNvSpPr>
            <p:nvPr/>
          </p:nvSpPr>
          <p:spPr bwMode="auto">
            <a:xfrm>
              <a:off x="8009" y="13759"/>
              <a:ext cx="2243" cy="87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Shukoli</a:t>
              </a:r>
              <a:endParaRPr kumimoji="0" lang="en-A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Text Box 2"/>
            <p:cNvSpPr txBox="1">
              <a:spLocks noChangeAspect="1" noChangeArrowheads="1"/>
            </p:cNvSpPr>
            <p:nvPr/>
          </p:nvSpPr>
          <p:spPr bwMode="auto">
            <a:xfrm>
              <a:off x="8746" y="14382"/>
              <a:ext cx="1669" cy="87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</a:rPr>
                <a:t>Grand Fula</a:t>
              </a:r>
              <a:endParaRPr kumimoji="0" lang="en-A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1532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1"/>
            <a:ext cx="10445095" cy="7869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2750E4"/>
                </a:solidFill>
              </a:rPr>
              <a:t>ENERGY POTENTIAL RESOURCES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05" y="1396538"/>
            <a:ext cx="14780030" cy="5461461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en-US" sz="11200" spc="1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12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ii. </a:t>
            </a:r>
            <a:r>
              <a:rPr lang="en-US" sz="12800" b="1" spc="1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SOLAR</a:t>
            </a:r>
          </a:p>
          <a:p>
            <a:pPr marL="0" indent="0">
              <a:buNone/>
            </a:pPr>
            <a:r>
              <a:rPr lang="en-US" sz="12800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    The RSS experiences approximately </a:t>
            </a:r>
            <a:r>
              <a:rPr lang="en-US" sz="12800" spc="1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cs typeface="Arial" panose="020B0604020202020204"/>
              </a:rPr>
              <a:t>12</a:t>
            </a:r>
            <a:r>
              <a:rPr lang="en-US" sz="12800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hours/day </a:t>
            </a:r>
          </a:p>
          <a:p>
            <a:pPr marL="0" indent="0">
              <a:buNone/>
            </a:pPr>
            <a:r>
              <a:rPr lang="en-US" sz="12800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    of sunshine all round the year and radiation is </a:t>
            </a:r>
            <a:r>
              <a:rPr lang="en-US" sz="12800" spc="1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cs typeface="Arial" panose="020B0604020202020204"/>
              </a:rPr>
              <a:t>4</a:t>
            </a:r>
            <a:r>
              <a:rPr lang="en-US" sz="12800" spc="1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.0</a:t>
            </a:r>
            <a:r>
              <a:rPr lang="en-US" sz="12800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to </a:t>
            </a:r>
          </a:p>
          <a:p>
            <a:pPr marL="0" indent="0">
              <a:buNone/>
            </a:pPr>
            <a:r>
              <a:rPr lang="en-US" sz="12800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    </a:t>
            </a:r>
            <a:r>
              <a:rPr lang="en-US" sz="12800" spc="1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6.0</a:t>
            </a:r>
            <a:r>
              <a:rPr lang="en-US" sz="12800" spc="100" dirty="0"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12800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kwh/m²/day</a:t>
            </a:r>
            <a:r>
              <a:rPr lang="en-US" sz="128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. </a:t>
            </a:r>
          </a:p>
          <a:p>
            <a:pPr marL="0" indent="0">
              <a:buNone/>
            </a:pPr>
            <a:endParaRPr lang="en-US" sz="12800" b="1" spc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28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iii. </a:t>
            </a:r>
            <a:r>
              <a:rPr lang="en-US" sz="12800" b="1" spc="1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WIND</a:t>
            </a:r>
          </a:p>
          <a:p>
            <a:pPr marL="0" indent="0">
              <a:buNone/>
            </a:pPr>
            <a:r>
              <a:rPr lang="en-US" sz="12800" dirty="0">
                <a:latin typeface="Plantagenet Cherokee" pitchFamily="18" charset="0"/>
              </a:rPr>
              <a:t>      Wind power density in South Sudan is at the high lands </a:t>
            </a:r>
          </a:p>
          <a:p>
            <a:pPr marL="0" indent="0">
              <a:buNone/>
            </a:pPr>
            <a:r>
              <a:rPr lang="en-US" sz="12800" dirty="0">
                <a:latin typeface="Plantagenet Cherokee" pitchFamily="18" charset="0"/>
              </a:rPr>
              <a:t>       bordering Kenya and Uganda ranging from </a:t>
            </a:r>
            <a:r>
              <a:rPr lang="en-US" sz="12800" dirty="0">
                <a:solidFill>
                  <a:srgbClr val="3333FF"/>
                </a:solidFill>
              </a:rPr>
              <a:t>285 – 380</a:t>
            </a:r>
            <a:r>
              <a:rPr lang="en-US" sz="12800" dirty="0">
                <a:latin typeface="Plantagenet Cherokee" pitchFamily="18" charset="0"/>
              </a:rPr>
              <a:t> W/m²; </a:t>
            </a:r>
          </a:p>
          <a:p>
            <a:pPr marL="0" indent="0">
              <a:buNone/>
            </a:pPr>
            <a:r>
              <a:rPr lang="en-US" sz="12800" dirty="0">
                <a:latin typeface="Plantagenet Cherokee" pitchFamily="18" charset="0"/>
              </a:rPr>
              <a:t>       wind velocity is </a:t>
            </a:r>
            <a:r>
              <a:rPr lang="en-US" sz="12800" dirty="0">
                <a:solidFill>
                  <a:srgbClr val="FF0000"/>
                </a:solidFill>
              </a:rPr>
              <a:t>12.5</a:t>
            </a:r>
            <a:r>
              <a:rPr lang="en-US" sz="12800" dirty="0">
                <a:latin typeface="Plantagenet Cherokee" pitchFamily="18" charset="0"/>
              </a:rPr>
              <a:t>m/s.</a:t>
            </a:r>
          </a:p>
          <a:p>
            <a:pPr marL="0" indent="0">
              <a:buNone/>
            </a:pPr>
            <a:endParaRPr lang="en-US" sz="8000" dirty="0">
              <a:latin typeface="Plantagenet Cherokee" pitchFamily="18" charset="0"/>
            </a:endParaRPr>
          </a:p>
        </p:txBody>
      </p:sp>
      <p:pic>
        <p:nvPicPr>
          <p:cNvPr id="4" name="Picture 3" descr="D:\Documents and Settings\Hosna_2\My Documents\My Pictures\medlogo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210" y="214630"/>
            <a:ext cx="1044575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0"/>
            <a:ext cx="1913890" cy="151765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39890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1"/>
            <a:ext cx="10445095" cy="7869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2750E4"/>
                </a:solidFill>
              </a:rPr>
              <a:t>ENERGY POTENTIAL RESOURCES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05" y="1396538"/>
            <a:ext cx="11238808" cy="517051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8000" b="1" dirty="0">
              <a:latin typeface="Plantagenet Cherokee" pitchFamily="18" charset="0"/>
            </a:endParaRPr>
          </a:p>
          <a:p>
            <a:pPr marL="0" indent="0">
              <a:buNone/>
            </a:pPr>
            <a:r>
              <a:rPr lang="en-US" sz="8000" b="1" dirty="0">
                <a:solidFill>
                  <a:srgbClr val="FF0000"/>
                </a:solidFill>
                <a:latin typeface="Plantagenet Cherokee" pitchFamily="18" charset="0"/>
              </a:rPr>
              <a:t>iv. BIOMASS</a:t>
            </a:r>
            <a:r>
              <a:rPr lang="en-US" sz="8000" b="1" dirty="0">
                <a:latin typeface="Plantagenet Cherokee" pitchFamily="18" charset="0"/>
              </a:rPr>
              <a:t> </a:t>
            </a:r>
            <a:r>
              <a:rPr lang="en-US" sz="8000" dirty="0"/>
              <a:t> </a:t>
            </a:r>
          </a:p>
          <a:p>
            <a:pPr marL="0" indent="0">
              <a:buNone/>
            </a:pPr>
            <a:r>
              <a:rPr lang="en-US" sz="8000" dirty="0">
                <a:latin typeface="Plantagenet Cherokee" pitchFamily="18" charset="0"/>
              </a:rPr>
              <a:t>      Is estimated at </a:t>
            </a:r>
            <a:r>
              <a:rPr lang="en-US" sz="8000" dirty="0">
                <a:solidFill>
                  <a:srgbClr val="3333FF"/>
                </a:solidFill>
                <a:latin typeface="Arial" charset="0"/>
                <a:ea typeface="Arial" charset="0"/>
                <a:cs typeface="Arial" charset="0"/>
              </a:rPr>
              <a:t>71.1</a:t>
            </a:r>
            <a:r>
              <a:rPr lang="en-US" sz="8000" dirty="0">
                <a:solidFill>
                  <a:srgbClr val="3333FF"/>
                </a:solidFill>
                <a:latin typeface="Plantagenet Cherokee" pitchFamily="18" charset="0"/>
              </a:rPr>
              <a:t> million hectares</a:t>
            </a:r>
            <a:r>
              <a:rPr lang="en-US" sz="8000" dirty="0">
                <a:latin typeface="Plantagenet Cherokee" pitchFamily="18" charset="0"/>
              </a:rPr>
              <a:t>, and is the</a:t>
            </a:r>
          </a:p>
          <a:p>
            <a:pPr marL="0" indent="0">
              <a:buNone/>
            </a:pPr>
            <a:r>
              <a:rPr lang="en-US" sz="8000" dirty="0">
                <a:latin typeface="Plantagenet Cherokee" pitchFamily="18" charset="0"/>
              </a:rPr>
              <a:t>      source of energy to majority of the population.</a:t>
            </a:r>
          </a:p>
          <a:p>
            <a:pPr marL="0" indent="0">
              <a:buNone/>
            </a:pPr>
            <a:endParaRPr lang="en-US" sz="8000" dirty="0"/>
          </a:p>
          <a:p>
            <a:pPr marL="0" lvl="0" indent="0">
              <a:buNone/>
            </a:pPr>
            <a:r>
              <a:rPr lang="en-US" sz="8000" b="1" dirty="0"/>
              <a:t>v. </a:t>
            </a:r>
            <a:r>
              <a:rPr lang="en-US" sz="8000" b="1" dirty="0">
                <a:solidFill>
                  <a:srgbClr val="FF0000"/>
                </a:solidFill>
              </a:rPr>
              <a:t>GEOTHERMAL</a:t>
            </a:r>
            <a:r>
              <a:rPr lang="en-US" sz="8000" b="1" dirty="0"/>
              <a:t> </a:t>
            </a:r>
          </a:p>
          <a:p>
            <a:pPr marL="0" lvl="0" indent="0">
              <a:buNone/>
            </a:pPr>
            <a:r>
              <a:rPr lang="en-US" sz="8000" dirty="0"/>
              <a:t>       The country geographical conditions are favorable </a:t>
            </a:r>
          </a:p>
          <a:p>
            <a:pPr marL="0" lvl="0" indent="0">
              <a:buNone/>
            </a:pPr>
            <a:r>
              <a:rPr lang="en-US" sz="8000" dirty="0"/>
              <a:t>       to geothermal resources; However, they have not </a:t>
            </a:r>
          </a:p>
          <a:p>
            <a:pPr marL="0" lvl="0" indent="0">
              <a:buNone/>
            </a:pPr>
            <a:r>
              <a:rPr lang="en-US" sz="8000" dirty="0"/>
              <a:t>       been explored.</a:t>
            </a:r>
          </a:p>
          <a:p>
            <a:pPr marL="0" indent="0">
              <a:buNone/>
            </a:pPr>
            <a:endParaRPr lang="en-US" sz="7200" b="1" dirty="0">
              <a:latin typeface="Plantagenet Cherokee" pitchFamily="18" charset="0"/>
            </a:endParaRPr>
          </a:p>
          <a:p>
            <a:pPr marL="0" indent="0">
              <a:buNone/>
            </a:pPr>
            <a:endParaRPr lang="en-US" sz="3200" b="1" dirty="0">
              <a:latin typeface="Plantagenet Cherokee" pitchFamily="18" charset="0"/>
            </a:endParaRPr>
          </a:p>
          <a:p>
            <a:endParaRPr lang="en-US" sz="3200" b="1" spc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endParaRPr lang="en-US" sz="3200" b="1" spc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endParaRPr lang="en-US" sz="3200" b="1" spc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endParaRPr lang="en-US" sz="3200" b="1" spc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pPr lvl="0"/>
            <a:endParaRPr lang="en-US" sz="3200" b="1" spc="100" dirty="0">
              <a:latin typeface="Cambria" panose="02040503050406030204" pitchFamily="18" charset="0"/>
            </a:endParaRPr>
          </a:p>
          <a:p>
            <a:pPr lvl="0"/>
            <a:endParaRPr lang="en-US" sz="3200" b="1" spc="100" dirty="0">
              <a:latin typeface="Cambria" panose="02040503050406030204" pitchFamily="18" charset="0"/>
            </a:endParaRPr>
          </a:p>
          <a:p>
            <a:pPr lvl="0"/>
            <a:endParaRPr lang="en-US" sz="3200" b="1" spc="100" dirty="0">
              <a:latin typeface="Cambria" panose="02040503050406030204" pitchFamily="18" charset="0"/>
            </a:endParaRPr>
          </a:p>
          <a:p>
            <a:pPr lvl="0"/>
            <a:endParaRPr lang="en-US" sz="3200" b="1" spc="100" dirty="0">
              <a:latin typeface="Cambria" panose="02040503050406030204" pitchFamily="18" charset="0"/>
            </a:endParaRPr>
          </a:p>
          <a:p>
            <a:pPr lvl="0"/>
            <a:endParaRPr lang="en-US" sz="9600" b="1" spc="100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D:\Documents and Settings\Hosna_2\My Documents\My Pictures\medlogo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210" y="214629"/>
            <a:ext cx="1219019" cy="118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0"/>
            <a:ext cx="1913890" cy="151765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39890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11292994" cy="150183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750E4"/>
                </a:solidFill>
              </a:rPr>
              <a:t>                   ENERGY POTENTIAL RESOURCES</a:t>
            </a:r>
            <a:br>
              <a:rPr lang="en-US" b="1" dirty="0">
                <a:solidFill>
                  <a:srgbClr val="2750E4"/>
                </a:solidFill>
              </a:rPr>
            </a:br>
            <a:r>
              <a:rPr lang="en-US" b="1" dirty="0">
                <a:solidFill>
                  <a:srgbClr val="2750E4"/>
                </a:solidFill>
              </a:rPr>
              <a:t>vi. </a:t>
            </a:r>
            <a:r>
              <a:rPr lang="en-US" b="1" dirty="0">
                <a:solidFill>
                  <a:srgbClr val="FF0000"/>
                </a:solidFill>
              </a:rPr>
              <a:t>Fossil Fuel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Thermal Power Potential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334402"/>
              </p:ext>
            </p:extLst>
          </p:nvPr>
        </p:nvGraphicFramePr>
        <p:xfrm>
          <a:off x="677864" y="2244435"/>
          <a:ext cx="11292464" cy="3773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3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0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9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663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S/N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PROJECT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CAPACITY (MW)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8671">
                <a:tc>
                  <a:txBody>
                    <a:bodyPr/>
                    <a:lstStyle/>
                    <a:p>
                      <a:r>
                        <a:rPr lang="en-US" sz="32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Tharjath</a:t>
                      </a:r>
                      <a:r>
                        <a:rPr lang="en-US" sz="3200" dirty="0"/>
                        <a:t> Power 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Unity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300-500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sz="3200" dirty="0"/>
                        <a:t>Need</a:t>
                      </a:r>
                      <a:r>
                        <a:rPr lang="en-US" sz="3200" baseline="0" dirty="0"/>
                        <a:t> Funding          and Development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8671">
                <a:tc>
                  <a:txBody>
                    <a:bodyPr/>
                    <a:lstStyle/>
                    <a:p>
                      <a:r>
                        <a:rPr lang="en-US" sz="32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Polouge</a:t>
                      </a:r>
                      <a:r>
                        <a:rPr lang="en-US" sz="3200" dirty="0"/>
                        <a:t> </a:t>
                      </a:r>
                    </a:p>
                    <a:p>
                      <a:r>
                        <a:rPr lang="en-US" sz="3200" dirty="0"/>
                        <a:t>Power 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Upper Nile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500-750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 descr="D:\Documents and Settings\Hosna_2\My Documents\My Pictures\medlogo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210" y="214630"/>
            <a:ext cx="104457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0"/>
            <a:ext cx="1913890" cy="151765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87770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661225" cy="306251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750E4"/>
                </a:solidFill>
              </a:rPr>
              <a:t>IMMEDIATE PRIORITY PROJECTS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975430"/>
            <a:ext cx="10511596" cy="306251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2750E4"/>
                </a:solidFill>
              </a:rPr>
              <a:t>SHORT </a:t>
            </a:r>
            <a:r>
              <a:rPr lang="mr-IN" sz="4000" dirty="0">
                <a:solidFill>
                  <a:srgbClr val="2750E4"/>
                </a:solidFill>
              </a:rPr>
              <a:t>–</a:t>
            </a:r>
            <a:r>
              <a:rPr lang="en-US" sz="4000" dirty="0">
                <a:solidFill>
                  <a:srgbClr val="2750E4"/>
                </a:solidFill>
              </a:rPr>
              <a:t> MEDIUM TERMS </a:t>
            </a: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771" y="-71120"/>
            <a:ext cx="1655214" cy="15176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 descr="D:\Documents and Settings\Hosna_2\My Documents\My Pictures\medlogo.bmp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908" y="144779"/>
            <a:ext cx="1327016" cy="105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1114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465" y="194310"/>
            <a:ext cx="9847753" cy="63696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2750E4"/>
                </a:solidFill>
                <a:latin typeface="Cambria" panose="02040503050406030204" pitchFamily="18" charset="0"/>
              </a:rPr>
              <a:t>1. OFF-GRID PV SOLAR POWER PROJECTS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644959"/>
              </p:ext>
            </p:extLst>
          </p:nvPr>
        </p:nvGraphicFramePr>
        <p:xfrm>
          <a:off x="568035" y="872837"/>
          <a:ext cx="10460183" cy="581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0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4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8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44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S/N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CAPACITY (MW)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7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Malakal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algn="l"/>
                      <a:endParaRPr lang="en-US" sz="2400" dirty="0"/>
                    </a:p>
                    <a:p>
                      <a:pPr algn="l"/>
                      <a:endParaRPr lang="en-US" sz="2400" dirty="0"/>
                    </a:p>
                    <a:p>
                      <a:pPr algn="l"/>
                      <a:endParaRPr lang="en-US" sz="2400" dirty="0"/>
                    </a:p>
                    <a:p>
                      <a:pPr algn="l"/>
                      <a:r>
                        <a:rPr lang="en-US" sz="2400" dirty="0"/>
                        <a:t>REQUIRE FUNDING FOR FEASIBILITY STUDIES AND DEVELOPMENT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766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Torit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66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Awiel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34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Wau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66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Rumbek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766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Yambio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766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67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Pibor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3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Rweng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279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Bentiu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67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Kuajok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" name="Picture 5" descr="D:\Documents and Settings\Hosna_2\My Documents\My Pictures\medlogo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890" y="144780"/>
            <a:ext cx="1044575" cy="99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218" y="102870"/>
            <a:ext cx="1044575" cy="117602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51687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468" y="95159"/>
            <a:ext cx="8214360" cy="102008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mbria" panose="02040503050406030204" pitchFamily="18" charset="0"/>
                <a:sym typeface="+mn-ea"/>
              </a:rPr>
              <a:t>2. REGIONAL INTERCONNECTION TRANSMISSION LINES </a:t>
            </a:r>
            <a:br>
              <a:rPr lang="en-US" b="1" dirty="0">
                <a:latin typeface="Cambria" panose="02040503050406030204" pitchFamily="18" charset="0"/>
                <a:sym typeface="+mn-ea"/>
              </a:rPr>
            </a:br>
            <a:endParaRPr lang="en-US" sz="3600" b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571950"/>
              </p:ext>
            </p:extLst>
          </p:nvPr>
        </p:nvGraphicFramePr>
        <p:xfrm>
          <a:off x="370840" y="1210945"/>
          <a:ext cx="11595735" cy="5867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5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9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2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057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8088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S/N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Project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Voltage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</a:rPr>
                        <a:t> (kV)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Distance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</a:rPr>
                        <a:t> (Km)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Project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8796">
                <a:tc>
                  <a:txBody>
                    <a:bodyPr/>
                    <a:lstStyle/>
                    <a:p>
                      <a:r>
                        <a:rPr lang="en-US" sz="280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Uganda (</a:t>
                      </a:r>
                      <a:r>
                        <a:rPr lang="en-US" sz="2800" dirty="0" err="1"/>
                        <a:t>Olwiyo</a:t>
                      </a:r>
                      <a:r>
                        <a:rPr lang="en-US" sz="2800" dirty="0"/>
                        <a:t>)-South Sudan (</a:t>
                      </a:r>
                      <a:r>
                        <a:rPr lang="en-US" sz="2800" dirty="0" err="1"/>
                        <a:t>Nimule</a:t>
                      </a:r>
                      <a:r>
                        <a:rPr lang="en-US" sz="2800" dirty="0"/>
                        <a:t>-Juba).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382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514350" indent="-514350" algn="l">
                        <a:buFont typeface="+mj-lt"/>
                        <a:buAutoNum type="romanLcPeriod"/>
                      </a:pPr>
                      <a:r>
                        <a:rPr lang="en-US" sz="2800" baseline="0" dirty="0"/>
                        <a:t>Feasibility Study is now  going on funded by the </a:t>
                      </a:r>
                      <a:r>
                        <a:rPr lang="en-US" sz="2800" baseline="0" dirty="0" err="1"/>
                        <a:t>Afdb</a:t>
                      </a:r>
                      <a:r>
                        <a:rPr lang="en-US" sz="2800" baseline="0" dirty="0"/>
                        <a:t>.</a:t>
                      </a:r>
                    </a:p>
                    <a:p>
                      <a:pPr marL="514350" indent="-514350" algn="l">
                        <a:buFont typeface="+mj-lt"/>
                        <a:buAutoNum type="romanLcPeriod"/>
                      </a:pPr>
                      <a:r>
                        <a:rPr lang="en-US" sz="2800" baseline="0" dirty="0"/>
                        <a:t>Need funding for construction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2820">
                <a:tc>
                  <a:txBody>
                    <a:bodyPr/>
                    <a:lstStyle/>
                    <a:p>
                      <a:r>
                        <a:rPr lang="en-US" sz="28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Ethiopia (</a:t>
                      </a:r>
                      <a:r>
                        <a:rPr lang="en-US" sz="2800" dirty="0" err="1"/>
                        <a:t>Gambella</a:t>
                      </a:r>
                      <a:r>
                        <a:rPr lang="en-US" sz="2800" dirty="0"/>
                        <a:t>)- South Sudan ( </a:t>
                      </a:r>
                      <a:r>
                        <a:rPr lang="en-US" sz="2800" dirty="0" err="1"/>
                        <a:t>Malakal</a:t>
                      </a:r>
                      <a:r>
                        <a:rPr lang="en-US" sz="2800" dirty="0"/>
                        <a:t>) </a:t>
                      </a:r>
                      <a:r>
                        <a:rPr lang="en-US" sz="2800" baseline="0" dirty="0"/>
                        <a:t> </a:t>
                      </a:r>
                    </a:p>
                    <a:p>
                      <a:pPr algn="l"/>
                      <a:r>
                        <a:rPr lang="en-US" sz="2800" baseline="0" dirty="0"/>
                        <a:t>         (Phase 1)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357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7352">
                <a:tc>
                  <a:txBody>
                    <a:bodyPr/>
                    <a:lstStyle/>
                    <a:p>
                      <a:r>
                        <a:rPr lang="en-US" sz="28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Renk</a:t>
                      </a:r>
                      <a:r>
                        <a:rPr lang="en-US" sz="2800" dirty="0"/>
                        <a:t> - </a:t>
                      </a:r>
                      <a:r>
                        <a:rPr lang="en-US" sz="2800" dirty="0" err="1"/>
                        <a:t>Malakal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400" b="1" baseline="0" dirty="0"/>
                        <a:t>Funding is needed to implement the Contract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 descr="D:\Documents and Settings\Hosna_2\My Documents\My Pictures\medlogo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" y="95250"/>
            <a:ext cx="1032510" cy="101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290" y="102870"/>
            <a:ext cx="1668145" cy="11760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859657" y="19594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39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46364"/>
            <a:ext cx="11924762" cy="1260763"/>
          </a:xfrm>
        </p:spPr>
        <p:txBody>
          <a:bodyPr/>
          <a:lstStyle/>
          <a:p>
            <a:r>
              <a:rPr lang="en-US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+mn-ea"/>
              </a:rPr>
              <a:t>      3. INTER-STATE TRANSMISSION LINES </a:t>
            </a:r>
            <a:r>
              <a:rPr lang="en-US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PROJECT            </a:t>
            </a:r>
            <a:br>
              <a:rPr lang="en-US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                   (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NATIONAL GRID</a:t>
            </a:r>
            <a:r>
              <a:rPr lang="en-US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885369"/>
              </p:ext>
            </p:extLst>
          </p:nvPr>
        </p:nvGraphicFramePr>
        <p:xfrm>
          <a:off x="232755" y="1522386"/>
          <a:ext cx="11720947" cy="5668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7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0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68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83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S/N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Overhead Transmission Line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Voltage Level (kV)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85950" algn="l"/>
                        </a:tabLst>
                      </a:pPr>
                      <a:r>
                        <a:rPr lang="en-US" sz="2800" b="1" dirty="0">
                          <a:effectLst/>
                        </a:rPr>
                        <a:t>Est. Distance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(km)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Configuration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5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1.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Juba – </a:t>
                      </a:r>
                      <a:r>
                        <a:rPr lang="en-US" sz="2800" b="1" dirty="0" err="1">
                          <a:effectLst/>
                        </a:rPr>
                        <a:t>Bor</a:t>
                      </a:r>
                      <a:r>
                        <a:rPr lang="en-US" sz="2800" b="1" dirty="0">
                          <a:effectLst/>
                        </a:rPr>
                        <a:t> – </a:t>
                      </a:r>
                      <a:r>
                        <a:rPr lang="en-US" sz="2800" b="1" dirty="0" err="1">
                          <a:effectLst/>
                        </a:rPr>
                        <a:t>Ayot</a:t>
                      </a:r>
                      <a:r>
                        <a:rPr lang="en-US" sz="2800" b="1" dirty="0">
                          <a:effectLst/>
                        </a:rPr>
                        <a:t> </a:t>
                      </a:r>
                      <a:r>
                        <a:rPr lang="mr-IN" sz="2800" b="1" dirty="0">
                          <a:effectLst/>
                        </a:rPr>
                        <a:t>–</a:t>
                      </a:r>
                      <a:r>
                        <a:rPr lang="en-US" sz="2800" b="1" dirty="0">
                          <a:effectLst/>
                        </a:rPr>
                        <a:t> </a:t>
                      </a:r>
                      <a:r>
                        <a:rPr lang="en-US" sz="2800" b="1" dirty="0" err="1">
                          <a:effectLst/>
                        </a:rPr>
                        <a:t>Malakal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400</a:t>
                      </a:r>
                      <a:endParaRPr lang="en-US" sz="28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517</a:t>
                      </a:r>
                      <a:endParaRPr lang="en-US" sz="28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Single Circuit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5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2.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Juba -</a:t>
                      </a:r>
                      <a:r>
                        <a:rPr lang="en-US" sz="2800" b="1" dirty="0" err="1">
                          <a:effectLst/>
                        </a:rPr>
                        <a:t>Ramciel</a:t>
                      </a:r>
                      <a:r>
                        <a:rPr lang="en-US" sz="2800" b="1" dirty="0">
                          <a:effectLst/>
                        </a:rPr>
                        <a:t>- </a:t>
                      </a:r>
                      <a:r>
                        <a:rPr lang="en-US" sz="2800" b="1" dirty="0" err="1">
                          <a:effectLst/>
                        </a:rPr>
                        <a:t>Rumbek</a:t>
                      </a:r>
                      <a:r>
                        <a:rPr lang="en-US" sz="2800" b="1" dirty="0">
                          <a:effectLst/>
                        </a:rPr>
                        <a:t> </a:t>
                      </a:r>
                      <a:r>
                        <a:rPr lang="mr-IN" sz="2800" b="1" dirty="0">
                          <a:effectLst/>
                        </a:rPr>
                        <a:t>–</a:t>
                      </a:r>
                      <a:r>
                        <a:rPr lang="en-US" sz="2800" b="1" dirty="0" err="1">
                          <a:effectLst/>
                        </a:rPr>
                        <a:t>Wau</a:t>
                      </a:r>
                      <a:r>
                        <a:rPr lang="en-US" sz="2800" b="1" dirty="0">
                          <a:effectLst/>
                        </a:rPr>
                        <a:t>- </a:t>
                      </a:r>
                      <a:r>
                        <a:rPr lang="en-US" sz="2800" b="1" dirty="0" err="1">
                          <a:effectLst/>
                        </a:rPr>
                        <a:t>Tharjath</a:t>
                      </a:r>
                      <a:r>
                        <a:rPr lang="en-US" sz="2800" b="1" dirty="0">
                          <a:effectLst/>
                        </a:rPr>
                        <a:t>- </a:t>
                      </a:r>
                      <a:r>
                        <a:rPr lang="en-US" sz="2800" b="1" dirty="0" err="1">
                          <a:effectLst/>
                        </a:rPr>
                        <a:t>Bentiu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400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934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Single Circuit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5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Wau-Kuajok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Awil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Raja-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Abyei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/>
                        </a:rPr>
                        <a:t>Single Circuit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5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4.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Juba -Mundri-Maridi-Yambio-Tombura</a:t>
                      </a:r>
                      <a:endParaRPr lang="en-US" sz="28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220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690</a:t>
                      </a:r>
                      <a:endParaRPr lang="en-US" sz="28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Single Circuit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5.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Juba -Torit-Kapoeta</a:t>
                      </a:r>
                      <a:endParaRPr lang="en-US" sz="28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220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359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Single Circuit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78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6.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Juba-</a:t>
                      </a:r>
                      <a:r>
                        <a:rPr lang="en-US" sz="2800" b="1" dirty="0" err="1">
                          <a:effectLst/>
                        </a:rPr>
                        <a:t>Yei</a:t>
                      </a:r>
                      <a:r>
                        <a:rPr lang="en-US" sz="2800" b="1" dirty="0">
                          <a:effectLst/>
                        </a:rPr>
                        <a:t>- Kaya-</a:t>
                      </a:r>
                      <a:r>
                        <a:rPr lang="en-US" sz="2800" b="1" dirty="0" err="1">
                          <a:effectLst/>
                        </a:rPr>
                        <a:t>Kojikeji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132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280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Single Circuit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 descr="D:\Documents and Settings\Hosna_2\My Documents\My Pictures\medlogo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756" y="214630"/>
            <a:ext cx="1064029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305" y="102870"/>
            <a:ext cx="1147157" cy="117602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19089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389" y="465514"/>
            <a:ext cx="10623666" cy="1995054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2750E4"/>
                </a:solidFill>
              </a:rPr>
              <a:t>FUTURE PRIORITY PROJECTS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527" y="3258589"/>
            <a:ext cx="9775767" cy="188914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2750E4"/>
                </a:solidFill>
              </a:rPr>
              <a:t>LONG TERM </a:t>
            </a: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 descr="D:\Documents and Settings\Hosna_2\My Documents\My Pictures\medlogo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269" y="144779"/>
            <a:ext cx="1213658" cy="111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665" y="102870"/>
            <a:ext cx="1568335" cy="117602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02116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9" y="221674"/>
            <a:ext cx="11249890" cy="11222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PRIORITY HYDRO POWER PROJECT </a:t>
            </a:r>
            <a:br>
              <a:rPr lang="en-US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GRAND FULA HYDROPOWER</a:t>
            </a:r>
            <a:r>
              <a:rPr lang="en-US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</a:t>
            </a:r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1540625"/>
            <a:ext cx="10931235" cy="419792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77335" y="5721927"/>
            <a:ext cx="10079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White Nile River, 34km down stream of</a:t>
            </a:r>
          </a:p>
          <a:p>
            <a:pPr algn="ctr"/>
            <a:r>
              <a:rPr lang="en-US" sz="2400" b="1" dirty="0"/>
              <a:t>  </a:t>
            </a:r>
            <a:r>
              <a:rPr lang="en-US" sz="2400" b="1" dirty="0" err="1"/>
              <a:t>Nimule</a:t>
            </a:r>
            <a:r>
              <a:rPr lang="en-US" sz="2400" b="1" dirty="0"/>
              <a:t>, and 137km upstream from Juba</a:t>
            </a:r>
          </a:p>
          <a:p>
            <a:pPr algn="ctr"/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5" name="Picture 4" descr="D:\Documents and Settings\Hosna_2\My Documents\My Pictures\medlogo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506" y="214630"/>
            <a:ext cx="1014152" cy="99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669" y="0"/>
            <a:ext cx="1435331" cy="151765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045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49137"/>
            <a:ext cx="8945637" cy="498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    </a:t>
            </a:r>
            <a:r>
              <a:rPr lang="en-US" b="1" dirty="0">
                <a:solidFill>
                  <a:srgbClr val="FF0000"/>
                </a:solidFill>
              </a:rPr>
              <a:t>TABLE OF CONTENT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847899"/>
            <a:ext cx="9896456" cy="5818908"/>
          </a:xfrm>
        </p:spPr>
        <p:txBody>
          <a:bodyPr>
            <a:noAutofit/>
          </a:bodyPr>
          <a:lstStyle/>
          <a:p>
            <a:pPr marL="731520" indent="0">
              <a:buNone/>
            </a:pPr>
            <a:r>
              <a:rPr lang="en-US" sz="2800" b="1" dirty="0"/>
              <a:t>  </a:t>
            </a:r>
            <a:r>
              <a:rPr lang="en-US" sz="2400" b="1" dirty="0"/>
              <a:t>1.  Energy Overview</a:t>
            </a:r>
          </a:p>
          <a:p>
            <a:pPr marL="731520" indent="0">
              <a:buNone/>
            </a:pPr>
            <a:r>
              <a:rPr lang="en-US" sz="2400" b="1" dirty="0"/>
              <a:t>  2.  Energy Policies and Strategies</a:t>
            </a:r>
          </a:p>
          <a:p>
            <a:pPr marL="731520" indent="0">
              <a:buNone/>
            </a:pPr>
            <a:r>
              <a:rPr lang="en-US" sz="2400" b="1" dirty="0"/>
              <a:t>  3.  </a:t>
            </a:r>
            <a:r>
              <a:rPr lang="en-US" sz="2400" b="1" dirty="0">
                <a:solidFill>
                  <a:schemeClr val="tx1"/>
                </a:solidFill>
              </a:rPr>
              <a:t>Potential Energy Resources</a:t>
            </a:r>
          </a:p>
          <a:p>
            <a:pPr marL="73152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  4.  Future Plan Projects</a:t>
            </a:r>
          </a:p>
          <a:p>
            <a:pPr marL="73152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      </a:t>
            </a:r>
            <a:r>
              <a:rPr lang="en-US" sz="2400" b="1" dirty="0" err="1">
                <a:solidFill>
                  <a:schemeClr val="tx1"/>
                </a:solidFill>
              </a:rPr>
              <a:t>i</a:t>
            </a:r>
            <a:r>
              <a:rPr lang="en-US" sz="2400" b="1" dirty="0">
                <a:solidFill>
                  <a:schemeClr val="tx1"/>
                </a:solidFill>
              </a:rPr>
              <a:t>. Short and Medium Terms </a:t>
            </a:r>
          </a:p>
          <a:p>
            <a:pPr marL="73152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      ii. Long Term</a:t>
            </a:r>
          </a:p>
          <a:p>
            <a:pPr marL="731520" indent="0">
              <a:buNone/>
            </a:pPr>
            <a:r>
              <a:rPr lang="en-US" sz="2400" b="1" dirty="0"/>
              <a:t> 5.   </a:t>
            </a:r>
            <a:r>
              <a:rPr lang="en-US" sz="2400" b="1" dirty="0">
                <a:solidFill>
                  <a:schemeClr val="tx1"/>
                </a:solidFill>
              </a:rPr>
              <a:t>Transmission Lines Projects</a:t>
            </a:r>
          </a:p>
          <a:p>
            <a:pPr marL="731520" indent="0">
              <a:buNone/>
            </a:pPr>
            <a:r>
              <a:rPr lang="en-US" sz="2400" b="1" dirty="0"/>
              <a:t>      </a:t>
            </a:r>
            <a:r>
              <a:rPr lang="en-US" sz="2400" b="1" dirty="0" err="1"/>
              <a:t>i</a:t>
            </a:r>
            <a:r>
              <a:rPr lang="en-US" sz="2400" b="1" dirty="0"/>
              <a:t>. Inter-States Power Transmission Lines</a:t>
            </a:r>
          </a:p>
          <a:p>
            <a:pPr marL="731520" indent="0">
              <a:buNone/>
            </a:pPr>
            <a:r>
              <a:rPr lang="en-US" sz="2400" b="1" dirty="0"/>
              <a:t>      ii. Power Interconnection Transmission Lines</a:t>
            </a:r>
          </a:p>
          <a:p>
            <a:pPr marL="731520" indent="0">
              <a:buNone/>
            </a:pPr>
            <a:r>
              <a:rPr lang="en-US" sz="2400" b="1" dirty="0"/>
              <a:t> 6. Challenges</a:t>
            </a:r>
          </a:p>
          <a:p>
            <a:pPr marL="731520" indent="0">
              <a:buNone/>
            </a:pPr>
            <a:r>
              <a:rPr lang="en-US" sz="2400" b="1" dirty="0"/>
              <a:t> 7. Recommendations</a:t>
            </a:r>
          </a:p>
          <a:p>
            <a:pPr marL="731520" indent="0">
              <a:buNone/>
            </a:pPr>
            <a:r>
              <a:rPr lang="en-US" sz="2400" b="1" dirty="0"/>
              <a:t> 8. Conclusions   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0"/>
            <a:ext cx="1913890" cy="15176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 descr="D:\Documents and Settings\Hosna_2\My Documents\My Pictures\medlogo.bmp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195" y="104775"/>
            <a:ext cx="1044575" cy="100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0685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741284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Basic Information of</a:t>
            </a:r>
            <a:r>
              <a:rPr lang="en-US" sz="4000" b="1" dirty="0"/>
              <a:t> </a:t>
            </a:r>
            <a:r>
              <a:rPr lang="en-US" sz="4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Grand Fula Hydropower Project 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053361"/>
              </p:ext>
            </p:extLst>
          </p:nvPr>
        </p:nvGraphicFramePr>
        <p:xfrm>
          <a:off x="443346" y="1930400"/>
          <a:ext cx="11416145" cy="4692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9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4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S/N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Details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4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Name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Grand Fula Hydropower</a:t>
                      </a:r>
                      <a:r>
                        <a:rPr lang="en-US" sz="2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4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 Nile River, 34Km down Stream of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Nimule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and 137 Km upstream from Juba.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4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1080 MW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4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 of Investment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US$1.5 Billion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4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 of Average Energy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6$cent per Kwh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4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Mode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Finance, Build, Operate and Transfer (BOT)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4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Implementation Period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Months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 descr="D:\Documents and Settings\Hosna_2\My Documents\My Pictures\medlogo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210" y="214630"/>
            <a:ext cx="1044575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0"/>
            <a:ext cx="1913890" cy="151765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0210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5280"/>
            <a:ext cx="10874586" cy="1158240"/>
          </a:xfrm>
        </p:spPr>
        <p:txBody>
          <a:bodyPr>
            <a:noAutofit/>
          </a:bodyPr>
          <a:lstStyle/>
          <a:p>
            <a:pPr lvl="0" algn="ctr"/>
            <a:r>
              <a:rPr lang="en-US" b="1" dirty="0">
                <a:solidFill>
                  <a:srgbClr val="2750E4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THE OBJECTIVES OF GRAND FULA </a:t>
            </a:r>
            <a:br>
              <a:rPr lang="en-US" b="1" dirty="0">
                <a:solidFill>
                  <a:srgbClr val="2750E4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2750E4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HYDROPOWER  PROJECT </a:t>
            </a:r>
            <a:br>
              <a:rPr lang="en-US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20240"/>
            <a:ext cx="11026986" cy="4541519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SzPts val="1200"/>
              <a:buNone/>
            </a:pPr>
            <a:r>
              <a:rPr lang="en-US" sz="32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 To supply Cheap, Reliable, Affordable and Sustainable </a:t>
            </a:r>
          </a:p>
          <a:p>
            <a:pPr marL="0" lvl="0" indent="0">
              <a:spcBef>
                <a:spcPts val="0"/>
              </a:spcBef>
              <a:buSzPts val="1200"/>
              <a:buNone/>
            </a:pPr>
            <a:r>
              <a:rPr lang="en-US" sz="32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electricity power to meet Residential, Commercial, </a:t>
            </a:r>
          </a:p>
          <a:p>
            <a:pPr marL="0" lvl="0" indent="0">
              <a:spcBef>
                <a:spcPts val="0"/>
              </a:spcBef>
              <a:buSzPts val="1200"/>
              <a:buNone/>
            </a:pPr>
            <a:r>
              <a:rPr lang="en-US" sz="32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Agricultural and Industrial demand for socio-economic </a:t>
            </a:r>
          </a:p>
          <a:p>
            <a:pPr marL="0" lvl="0" indent="0">
              <a:spcBef>
                <a:spcPts val="0"/>
              </a:spcBef>
              <a:buSzPts val="1200"/>
              <a:buNone/>
            </a:pPr>
            <a:r>
              <a:rPr lang="en-US" sz="32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development to the people of South Sudan;</a:t>
            </a:r>
          </a:p>
          <a:p>
            <a:pPr marL="0" lvl="0" indent="0" algn="just">
              <a:spcBef>
                <a:spcPts val="0"/>
              </a:spcBef>
              <a:buSzPts val="1200"/>
              <a:buNone/>
            </a:pPr>
            <a:endParaRPr lang="en-US" sz="3200" b="1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06400" lvl="0" indent="-390525" algn="just">
              <a:spcBef>
                <a:spcPts val="0"/>
              </a:spcBef>
              <a:buSzPts val="1200"/>
              <a:buNone/>
            </a:pPr>
            <a:r>
              <a:rPr lang="en-US" sz="32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(ii) To supply extra electricity power to East African</a:t>
            </a:r>
          </a:p>
          <a:p>
            <a:pPr marL="406400" lvl="0" indent="-390525" algn="just">
              <a:spcBef>
                <a:spcPts val="0"/>
              </a:spcBef>
              <a:buSzPts val="1200"/>
              <a:buNone/>
            </a:pPr>
            <a:r>
              <a:rPr lang="en-US" sz="32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Power Pool(EAPP) for widening the Country’</a:t>
            </a:r>
          </a:p>
          <a:p>
            <a:pPr marL="406400" lvl="0" indent="-390525" algn="just">
              <a:spcBef>
                <a:spcPts val="0"/>
              </a:spcBef>
              <a:buSzPts val="1200"/>
              <a:buNone/>
            </a:pPr>
            <a:r>
              <a:rPr lang="en-US" sz="32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electricity power trade in the region.</a:t>
            </a:r>
          </a:p>
          <a:p>
            <a:endParaRPr lang="en-US" sz="2800" dirty="0"/>
          </a:p>
        </p:txBody>
      </p:sp>
      <p:pic>
        <p:nvPicPr>
          <p:cNvPr id="4" name="Picture 3" descr="D:\Documents and Settings\Hosna_2\My Documents\My Pictures\medlogo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764" y="214630"/>
            <a:ext cx="1047403" cy="108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0"/>
            <a:ext cx="1913890" cy="151765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15098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90946"/>
            <a:ext cx="11279139" cy="94211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2750E4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PROCEEDES OF GRAND FULA  HYDRO POWER </a:t>
            </a:r>
            <a:br>
              <a:rPr lang="en-US" b="1" dirty="0">
                <a:solidFill>
                  <a:srgbClr val="2750E4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2750E4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PROJECT AND THE WAY FORWARDS</a:t>
            </a:r>
            <a:endParaRPr lang="en-US" dirty="0">
              <a:solidFill>
                <a:srgbClr val="2750E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6291"/>
            <a:ext cx="10798386" cy="4904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r>
              <a:rPr lang="en-US" sz="3200" b="1" dirty="0">
                <a:solidFill>
                  <a:schemeClr val="accent2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+mn-ea"/>
              </a:rPr>
              <a:t>The Feasibility Studies completed in 2009, but still </a:t>
            </a:r>
            <a:b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+mn-ea"/>
              </a:rPr>
            </a:b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+mn-ea"/>
              </a:rPr>
              <a:t>         the Government of South Sudan needs to meet the</a:t>
            </a:r>
            <a:b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+mn-ea"/>
              </a:rPr>
            </a:b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+mn-ea"/>
              </a:rPr>
              <a:t>         payment of US$12 million to own and update the </a:t>
            </a:r>
            <a:b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+mn-ea"/>
              </a:rPr>
            </a:b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+mn-ea"/>
              </a:rPr>
              <a:t>         documents;</a:t>
            </a:r>
            <a:b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+mn-ea"/>
              </a:rPr>
            </a:br>
            <a:b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+mn-ea"/>
              </a:rPr>
              <a:t>(ii) The Government of the Republic of South Sudan </a:t>
            </a:r>
            <a:b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+mn-ea"/>
              </a:rPr>
            </a:b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+mn-ea"/>
              </a:rPr>
              <a:t>        avails the opportunity and invites the potential </a:t>
            </a:r>
            <a:b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+mn-ea"/>
              </a:rPr>
            </a:b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+mn-ea"/>
              </a:rPr>
              <a:t>        investor/s to develop the Grand Fula Hydropower</a:t>
            </a:r>
            <a:b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+mn-ea"/>
              </a:rPr>
            </a:b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+mn-ea"/>
              </a:rPr>
              <a:t>        as it’s Top Energy Priority Project to electrify the </a:t>
            </a:r>
            <a:b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+mn-ea"/>
              </a:rPr>
            </a:b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+mn-ea"/>
              </a:rPr>
              <a:t>        countrywide.</a:t>
            </a:r>
            <a:b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US" sz="3200" dirty="0"/>
          </a:p>
        </p:txBody>
      </p:sp>
      <p:pic>
        <p:nvPicPr>
          <p:cNvPr id="4" name="Picture 3" descr="D:\Documents and Settings\Hosna_2\My Documents\My Pictures\medlogo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210" y="214630"/>
            <a:ext cx="1044575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538" y="0"/>
            <a:ext cx="1651461" cy="151765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94130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46365"/>
            <a:ext cx="11924762" cy="78416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+mn-ea"/>
              </a:rPr>
              <a:t>2. INTERCONNECTION </a:t>
            </a:r>
            <a:r>
              <a:rPr lang="en-US" sz="4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+mn-ea"/>
              </a:rPr>
              <a:t>TRANSMISSION LINES </a:t>
            </a:r>
            <a:r>
              <a:rPr lang="en-US" sz="4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</a:t>
            </a:r>
            <a:br>
              <a:rPr lang="en-US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761939"/>
              </p:ext>
            </p:extLst>
          </p:nvPr>
        </p:nvGraphicFramePr>
        <p:xfrm>
          <a:off x="365761" y="1522384"/>
          <a:ext cx="11826238" cy="4930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4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7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0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8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3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S/N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Overhead Transmission Line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Voltage Level (kV)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85950" algn="l"/>
                        </a:tabLst>
                      </a:pPr>
                      <a:r>
                        <a:rPr lang="en-US" sz="2800" b="1" dirty="0">
                          <a:effectLst/>
                        </a:rPr>
                        <a:t>Est. Distance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(km)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Project</a:t>
                      </a:r>
                      <a:r>
                        <a:rPr lang="en-US" sz="2800" b="1" baseline="0" dirty="0">
                          <a:effectLst/>
                        </a:rPr>
                        <a:t> Status</a:t>
                      </a:r>
                      <a:endParaRPr lang="en-US" sz="28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844">
                <a:tc>
                  <a:txBody>
                    <a:bodyPr/>
                    <a:lstStyle/>
                    <a:p>
                      <a:r>
                        <a:rPr lang="en-US" sz="28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Ethiopia (</a:t>
                      </a:r>
                      <a:r>
                        <a:rPr lang="en-US" sz="2800" dirty="0" err="1"/>
                        <a:t>Dedesa-Tepi</a:t>
                      </a:r>
                      <a:r>
                        <a:rPr lang="en-US" sz="2800" dirty="0"/>
                        <a:t>)-South Sudan (</a:t>
                      </a:r>
                      <a:r>
                        <a:rPr lang="en-US" sz="2800" dirty="0" err="1"/>
                        <a:t>Bor</a:t>
                      </a:r>
                      <a:r>
                        <a:rPr lang="en-US" sz="2800" dirty="0"/>
                        <a:t>- Juba)  </a:t>
                      </a:r>
                    </a:p>
                    <a:p>
                      <a:r>
                        <a:rPr lang="en-US" sz="2800" dirty="0"/>
                        <a:t>       (Phase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700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endParaRPr lang="en-US" altLang="zh-CN" sz="2800" dirty="0"/>
                    </a:p>
                    <a:p>
                      <a:pPr algn="l"/>
                      <a:r>
                        <a:rPr lang="en-US" altLang="zh-CN" sz="2800" dirty="0"/>
                        <a:t>Need Funding for Feasibility Study and</a:t>
                      </a:r>
                      <a:r>
                        <a:rPr lang="en-US" altLang="zh-CN" sz="2800" baseline="0" dirty="0"/>
                        <a:t> Construction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4844">
                <a:tc>
                  <a:txBody>
                    <a:bodyPr/>
                    <a:lstStyle/>
                    <a:p>
                      <a:r>
                        <a:rPr lang="en-US" sz="2800" dirty="0"/>
                        <a:t>2.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/>
                        <a:t>Kenya (</a:t>
                      </a:r>
                      <a:r>
                        <a:rPr lang="en-US" sz="2800" dirty="0" err="1"/>
                        <a:t>Lokichogio</a:t>
                      </a:r>
                      <a:r>
                        <a:rPr lang="en-US" sz="2800" dirty="0"/>
                        <a:t>)-</a:t>
                      </a:r>
                      <a:r>
                        <a:rPr lang="en-US" sz="2800" baseline="0" dirty="0"/>
                        <a:t> </a:t>
                      </a:r>
                      <a:endParaRPr lang="en-US" sz="2800" dirty="0"/>
                    </a:p>
                    <a:p>
                      <a:r>
                        <a:rPr lang="en-US" sz="2800" dirty="0"/>
                        <a:t>South Sudan (</a:t>
                      </a:r>
                      <a:r>
                        <a:rPr lang="en-US" sz="2800" dirty="0" err="1"/>
                        <a:t>Kapeota</a:t>
                      </a:r>
                      <a:r>
                        <a:rPr lang="en-US" sz="2800" dirty="0"/>
                        <a:t>-</a:t>
                      </a:r>
                      <a:r>
                        <a:rPr lang="en-US" sz="2800" dirty="0" err="1"/>
                        <a:t>Torit</a:t>
                      </a:r>
                      <a:r>
                        <a:rPr lang="en-US" sz="2800" dirty="0"/>
                        <a:t>-Juba)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480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3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 descr="D:\Documents and Settings\Hosna_2\My Documents\My Pictures\medlogo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756" y="214630"/>
            <a:ext cx="1064029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673" y="175549"/>
            <a:ext cx="1712422" cy="117602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66576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45" y="240665"/>
            <a:ext cx="8596630" cy="663575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2750E4"/>
                </a:solidFill>
              </a:rPr>
              <a:t>CHALLENGES</a:t>
            </a:r>
            <a:r>
              <a:rPr lang="en-US" sz="4000" dirty="0"/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090" y="913130"/>
            <a:ext cx="11697739" cy="651844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b="1" dirty="0"/>
          </a:p>
          <a:p>
            <a:pPr marL="457200" lvl="0" indent="-457200">
              <a:buAutoNum type="arabicPeriod"/>
            </a:pPr>
            <a:r>
              <a:rPr lang="en-US" sz="3200" b="1" dirty="0"/>
              <a:t>The energy projects are capital intensive need access to capital; </a:t>
            </a: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 </a:t>
            </a:r>
            <a:endParaRPr lang="en-US" sz="3200" dirty="0"/>
          </a:p>
          <a:p>
            <a:pPr marL="0" lvl="0" indent="0">
              <a:buNone/>
            </a:pPr>
            <a:r>
              <a:rPr lang="en-US" sz="3200" b="1" dirty="0"/>
              <a:t>2. Regulations and conditions imposed by lenders before </a:t>
            </a:r>
          </a:p>
          <a:p>
            <a:pPr marL="0" lvl="0" indent="0">
              <a:buNone/>
            </a:pPr>
            <a:r>
              <a:rPr lang="en-US" sz="3200" b="1" dirty="0"/>
              <a:t>    approving a loan.(Government to provide 15 to 20%</a:t>
            </a:r>
          </a:p>
          <a:p>
            <a:pPr marL="0" lvl="0" indent="0">
              <a:buNone/>
            </a:pPr>
            <a:r>
              <a:rPr lang="en-US" sz="3200" b="1" dirty="0"/>
              <a:t>    down payment;</a:t>
            </a:r>
          </a:p>
          <a:p>
            <a:pPr marL="0" lvl="0" indent="0">
              <a:buNone/>
            </a:pPr>
            <a:endParaRPr lang="en-US" sz="3200" dirty="0"/>
          </a:p>
          <a:p>
            <a:pPr marL="0" lvl="0" indent="0">
              <a:buNone/>
            </a:pPr>
            <a:r>
              <a:rPr lang="en-US" sz="3200" b="1" dirty="0"/>
              <a:t>3. </a:t>
            </a:r>
            <a:r>
              <a:rPr lang="en-US" sz="3200" b="1" dirty="0">
                <a:solidFill>
                  <a:schemeClr val="tx1"/>
                </a:solidFill>
              </a:rPr>
              <a:t>In-adequate infrastructures.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950" y="0"/>
            <a:ext cx="1913890" cy="15176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 descr="D:\Documents and Settings\Hosna_2\My Documents\My Pictures\medlogo.bmp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090" y="231775"/>
            <a:ext cx="111188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6008"/>
            <a:ext cx="10727728" cy="6629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2750E4"/>
                </a:solidFill>
                <a:latin typeface="Cambria" panose="02040503050406030204" pitchFamily="18" charset="0"/>
              </a:rPr>
              <a:t>RECOMMENDATIONS  </a:t>
            </a:r>
            <a:r>
              <a:rPr lang="en-US" sz="4000" b="1" dirty="0">
                <a:solidFill>
                  <a:srgbClr val="2750E4"/>
                </a:solidFill>
                <a:latin typeface="Cambria" panose="02040503050406030204" pitchFamily="18" charset="0"/>
              </a:rPr>
              <a:t>                      </a:t>
            </a:r>
            <a:endParaRPr lang="en-US" sz="4000" dirty="0">
              <a:solidFill>
                <a:srgbClr val="2750E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1020297"/>
            <a:ext cx="11942618" cy="5837703"/>
          </a:xfrm>
        </p:spPr>
        <p:txBody>
          <a:bodyPr>
            <a:noAutofit/>
          </a:bodyPr>
          <a:lstStyle/>
          <a:p>
            <a:pPr marL="514350" indent="-514350">
              <a:spcBef>
                <a:spcPts val="3400"/>
              </a:spcBef>
              <a:buAutoNum type="arabicPeriod"/>
            </a:pPr>
            <a:r>
              <a:rPr lang="en-US" sz="3200" dirty="0">
                <a:latin typeface="Cambria" panose="02040503050406030204" pitchFamily="18" charset="0"/>
                <a:cs typeface="Cambria" panose="02040503050406030204" pitchFamily="18" charset="0"/>
              </a:rPr>
              <a:t>The Government of South Sudan has to prioritize energy as a critical input to the country’s recovery program, stability and development.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MS Mincho" panose="02020609040205080304" pitchFamily="49" charset="-128"/>
              <a:cs typeface="Cambria" panose="02040503050406030204" pitchFamily="18" charset="0"/>
              <a:sym typeface="+mn-ea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  <a:sym typeface="+mn-ea"/>
              </a:rPr>
              <a:t> </a:t>
            </a:r>
          </a:p>
          <a:p>
            <a:pPr marL="0" indent="0">
              <a:buNone/>
            </a:pP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  <a:sym typeface="+mn-ea"/>
              </a:rPr>
              <a:t>2. 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  <a:sym typeface="+mn-ea"/>
              </a:rPr>
              <a:t>Grand Fula Hydropower  Project is strongly recommended </a:t>
            </a:r>
          </a:p>
          <a:p>
            <a:pPr marL="0" indent="0">
              <a:buNone/>
            </a:pP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  <a:sym typeface="+mn-ea"/>
              </a:rPr>
              <a:t>     as the Top Energy Priority Project for the socio-economic </a:t>
            </a:r>
          </a:p>
          <a:p>
            <a:pPr marL="0" indent="0">
              <a:buNone/>
            </a:pPr>
            <a:r>
              <a:rPr lang="en-US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  <a:sym typeface="+mn-ea"/>
              </a:rPr>
              <a:t>     development 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  <a:sym typeface="+mn-ea"/>
              </a:rPr>
              <a:t>of the people of South Sudan.</a:t>
            </a:r>
          </a:p>
          <a:p>
            <a:pPr marL="0" indent="0">
              <a:buNone/>
            </a:pP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mbria" panose="02040503050406030204" pitchFamily="18" charset="0"/>
              <a:ea typeface="MS Mincho" panose="02020609040205080304" pitchFamily="49" charset="-128"/>
              <a:cs typeface="Cambria" panose="02040503050406030204" pitchFamily="18" charset="0"/>
              <a:sym typeface="+mn-ea"/>
            </a:endParaRPr>
          </a:p>
          <a:p>
            <a:pPr marL="514350" indent="-514350">
              <a:buAutoNum type="arabicPeriod" startAt="3"/>
            </a:pPr>
            <a:r>
              <a:rPr lang="en-US" sz="3200" dirty="0">
                <a:latin typeface="Cambria" panose="02040503050406030204" pitchFamily="18" charset="0"/>
                <a:cs typeface="Cambria" panose="02040503050406030204" pitchFamily="18" charset="0"/>
              </a:rPr>
              <a:t>The Government has to acknowledge the need to develop the </a:t>
            </a:r>
          </a:p>
          <a:p>
            <a:pPr marL="0" indent="0">
              <a:buNone/>
            </a:pPr>
            <a:r>
              <a:rPr lang="en-US" sz="3200" dirty="0">
                <a:latin typeface="Cambria" panose="02040503050406030204" pitchFamily="18" charset="0"/>
                <a:cs typeface="Cambria" panose="02040503050406030204" pitchFamily="18" charset="0"/>
              </a:rPr>
              <a:t>      Intuitional capacity and Capacity building of the energy sector. </a:t>
            </a:r>
          </a:p>
          <a:p>
            <a:pPr marL="0" indent="0">
              <a:buNone/>
            </a:pPr>
            <a:r>
              <a:rPr lang="en-US" sz="3200" dirty="0">
                <a:latin typeface="Cambria" panose="02040503050406030204" pitchFamily="18" charset="0"/>
                <a:cs typeface="Cambria" panose="02040503050406030204" pitchFamily="18" charset="0"/>
              </a:rPr>
              <a:t>      </a:t>
            </a:r>
          </a:p>
          <a:p>
            <a:pPr marL="0" indent="0">
              <a:buNone/>
            </a:pPr>
            <a:b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  <a:sym typeface="+mn-ea"/>
              </a:rPr>
            </a:b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  <a:sym typeface="+mn-ea"/>
              </a:rPr>
              <a:t> </a:t>
            </a:r>
          </a:p>
        </p:txBody>
      </p:sp>
      <p:pic>
        <p:nvPicPr>
          <p:cNvPr id="4" name="Picture 3" descr="D:\Documents and Settings\Hosna_2\My Documents\My Pictures\medlogo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145" y="174625"/>
            <a:ext cx="1044575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095" y="-71120"/>
            <a:ext cx="1913890" cy="151765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13142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45" y="363855"/>
            <a:ext cx="9089390" cy="72771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2750E4"/>
                </a:solidFill>
                <a:latin typeface="Cambria" panose="02040503050406030204" pitchFamily="18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144" y="1311910"/>
            <a:ext cx="11428557" cy="5139055"/>
          </a:xfrm>
        </p:spPr>
        <p:txBody>
          <a:bodyPr>
            <a:normAutofit fontScale="87500" lnSpcReduction="20000"/>
          </a:bodyPr>
          <a:lstStyle/>
          <a:p>
            <a:pPr marL="742950" indent="-742950">
              <a:lnSpc>
                <a:spcPct val="110000"/>
              </a:lnSpc>
              <a:spcBef>
                <a:spcPts val="3400"/>
              </a:spcBef>
              <a:buFont typeface="+mj-lt"/>
              <a:buAutoNum type="arabicPeriod"/>
            </a:pPr>
            <a:r>
              <a:rPr lang="en-US" sz="376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South Sudan has abundant energy resources waiting to be harnessed for development to uplift the standard living of its people. </a:t>
            </a:r>
            <a:endParaRPr lang="en-US" sz="3765" dirty="0">
              <a:solidFill>
                <a:schemeClr val="tx1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10000"/>
              </a:lnSpc>
              <a:spcBef>
                <a:spcPts val="3400"/>
              </a:spcBef>
              <a:buFont typeface="+mj-lt"/>
              <a:buAutoNum type="arabicPeriod"/>
            </a:pPr>
            <a:r>
              <a:rPr lang="en-US" sz="376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There is massive investment opportunities in the energy                   sector, which require resources for infrastructure development</a:t>
            </a:r>
            <a:r>
              <a:rPr lang="en-US" sz="3765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from the Government, Investors and Donors. </a:t>
            </a:r>
          </a:p>
          <a:p>
            <a:pPr marL="742950" indent="-742950">
              <a:spcBef>
                <a:spcPts val="3400"/>
              </a:spcBef>
              <a:buFont typeface="+mj-lt"/>
              <a:buAutoNum type="arabicPeriod"/>
            </a:pPr>
            <a:r>
              <a:rPr lang="en-US" sz="376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expectations of the economy and the people of South </a:t>
            </a:r>
            <a:r>
              <a:rPr lang="en-US" sz="3765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</a:t>
            </a:r>
            <a:r>
              <a:rPr lang="en-US" sz="376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Sudan are great and will </a:t>
            </a:r>
            <a:r>
              <a:rPr lang="en-US" sz="3765" dirty="0">
                <a:solidFill>
                  <a:schemeClr val="tx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require also the </a:t>
            </a:r>
            <a:r>
              <a:rPr lang="en-US" sz="376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prioritization of the energy sector as the driving wheel of the development.</a:t>
            </a:r>
          </a:p>
          <a:p>
            <a:pPr marL="514350" indent="-514350" algn="just">
              <a:buFont typeface="+mj-lt"/>
              <a:buAutoNum type="arabicPeriod"/>
            </a:pPr>
            <a:endParaRPr lang="en-US" sz="30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3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 descr="D:\Documents and Settings\Hosna_2\My Documents\My Pictures\medlogo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145" y="174625"/>
            <a:ext cx="1044575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095" y="-71120"/>
            <a:ext cx="1913890" cy="15176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A728-D33E-4F14-BEDF-70C22531EE50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45142"/>
            <a:ext cx="11543665" cy="6449621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800" dirty="0">
                <a:solidFill>
                  <a:srgbClr val="2750E4"/>
                </a:solidFill>
              </a:rPr>
              <a:t>THANKS </a:t>
            </a:r>
            <a:br>
              <a:rPr lang="en-US" sz="4800" dirty="0">
                <a:solidFill>
                  <a:srgbClr val="2750E4"/>
                </a:solidFill>
              </a:rPr>
            </a:br>
            <a:r>
              <a:rPr lang="en-US" sz="4800" dirty="0">
                <a:solidFill>
                  <a:srgbClr val="2750E4"/>
                </a:solidFill>
              </a:rPr>
              <a:t>FOR YOUR ATTENTION</a:t>
            </a:r>
          </a:p>
        </p:txBody>
      </p:sp>
      <p:pic>
        <p:nvPicPr>
          <p:cNvPr id="3" name="Picture 2" descr="D:\Documents and Settings\Hosna_2\My Documents\My Pictures\medlogo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514" y="145143"/>
            <a:ext cx="1262743" cy="12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0"/>
            <a:ext cx="1913890" cy="151765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74636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0" y="227965"/>
            <a:ext cx="10515600" cy="7524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</a:rPr>
              <a:t>ENERGY 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195" y="953251"/>
            <a:ext cx="12072348" cy="5904750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buFont typeface="Wingdings" charset="2"/>
              <a:buChar char="q"/>
            </a:pPr>
            <a:r>
              <a:rPr lang="en-US" sz="12800" b="1" spc="100" dirty="0">
                <a:latin typeface="Cambria" panose="02040503050406030204" pitchFamily="18" charset="0"/>
              </a:rPr>
              <a:t>Although energy access rates are generally low in Sub    Sahara Africa, the Republic of South Sudan (RSS) has the lowest rate (</a:t>
            </a:r>
            <a:r>
              <a:rPr lang="en-US" sz="12800" b="1" spc="100" dirty="0">
                <a:solidFill>
                  <a:srgbClr val="FF0000"/>
                </a:solidFill>
                <a:latin typeface="Cambria" panose="02040503050406030204" pitchFamily="18" charset="0"/>
              </a:rPr>
              <a:t>7%</a:t>
            </a:r>
            <a:r>
              <a:rPr lang="en-US" sz="12800" b="1" spc="100" dirty="0">
                <a:latin typeface="Cambria" panose="02040503050406030204" pitchFamily="18" charset="0"/>
              </a:rPr>
              <a:t>) and Per capita consumption of </a:t>
            </a:r>
            <a:r>
              <a:rPr lang="en-US" sz="12800" b="1" spc="100" dirty="0">
                <a:solidFill>
                  <a:srgbClr val="FF0000"/>
                </a:solidFill>
                <a:latin typeface="Cambria" panose="02040503050406030204" pitchFamily="18" charset="0"/>
              </a:rPr>
              <a:t>3kwh. 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charset="2"/>
              <a:buChar char="q"/>
            </a:pPr>
            <a:endParaRPr lang="en-US" sz="12800" b="1" spc="1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charset="2"/>
              <a:buChar char="q"/>
            </a:pPr>
            <a:r>
              <a:rPr lang="en-US" sz="12800" b="1" spc="100" dirty="0">
                <a:solidFill>
                  <a:schemeClr val="tx1"/>
                </a:solidFill>
                <a:latin typeface="Cambria" panose="02040503050406030204" pitchFamily="18" charset="0"/>
              </a:rPr>
              <a:t>The total installed capacity is </a:t>
            </a:r>
            <a:r>
              <a:rPr lang="en-US" sz="12800" b="1" spc="100" dirty="0">
                <a:solidFill>
                  <a:srgbClr val="FF0000"/>
                </a:solidFill>
                <a:latin typeface="Cambria" panose="02040503050406030204" pitchFamily="18" charset="0"/>
              </a:rPr>
              <a:t>87</a:t>
            </a:r>
            <a:r>
              <a:rPr lang="en-US" sz="12800" b="1" spc="100" dirty="0">
                <a:solidFill>
                  <a:schemeClr val="tx1"/>
                </a:solidFill>
                <a:latin typeface="Cambria" panose="02040503050406030204" pitchFamily="18" charset="0"/>
              </a:rPr>
              <a:t>MW.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800" b="1" spc="1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charset="2"/>
              <a:buChar char="q"/>
            </a:pPr>
            <a:r>
              <a:rPr lang="en-US" sz="12800" b="1" spc="100" dirty="0">
                <a:solidFill>
                  <a:schemeClr val="tx1"/>
                </a:solidFill>
                <a:latin typeface="Cambria" panose="02040503050406030204" pitchFamily="18" charset="0"/>
              </a:rPr>
              <a:t>There is no national grid (High Voltage Transmission Lines), only there are isolated distribution networks (Medium &amp; Low Voltages) in some of the states.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charset="2"/>
              <a:buChar char="q"/>
            </a:pPr>
            <a:endParaRPr lang="en-US" sz="12800" b="1" spc="1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charset="2"/>
              <a:buChar char="q"/>
            </a:pPr>
            <a:r>
              <a:rPr lang="en-US" sz="128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The Growth </a:t>
            </a:r>
            <a:r>
              <a:rPr lang="en-US" sz="128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cs typeface="Cambria" panose="02040503050406030204" pitchFamily="18" charset="0"/>
              </a:rPr>
              <a:t>of electricity sector</a:t>
            </a:r>
            <a:r>
              <a:rPr lang="en-US" sz="128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in South Sudan is suppressed by supply not the demand.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charset="2"/>
              <a:buChar char="q"/>
            </a:pPr>
            <a:endParaRPr lang="en-US" sz="12800" b="1" spc="1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800" b="1" spc="1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64770" lvl="0" indent="0" algn="just">
              <a:buFont typeface="Wingdings" panose="05000000000000000000" charset="0"/>
              <a:buNone/>
            </a:pPr>
            <a:endParaRPr lang="en-US" sz="12800" b="1" spc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pPr marL="586105" lvl="0" indent="-520700" algn="just">
              <a:buFont typeface="Wingdings" panose="05000000000000000000" pitchFamily="2" charset="2"/>
              <a:buChar char="Ø"/>
            </a:pPr>
            <a:endParaRPr lang="en-US" sz="12800" b="1" spc="100" dirty="0">
              <a:latin typeface="Cambria" panose="02040503050406030204" pitchFamily="18" charset="0"/>
            </a:endParaRPr>
          </a:p>
        </p:txBody>
      </p:sp>
      <p:pic>
        <p:nvPicPr>
          <p:cNvPr id="5" name="Picture 4" descr="D:\Documents and Settings\Hosna_2\My Documents\My Pictures\medlogo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195" y="104775"/>
            <a:ext cx="1044575" cy="100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290" y="0"/>
            <a:ext cx="1281430" cy="8724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0" y="227965"/>
            <a:ext cx="10515600" cy="7524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</a:rPr>
              <a:t>ENERGY OVERVIEW (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Cont.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</a:rPr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195" y="953251"/>
            <a:ext cx="11853314" cy="5904750"/>
          </a:xfrm>
        </p:spPr>
        <p:txBody>
          <a:bodyPr>
            <a:normAutofit fontScale="77500" lnSpcReduction="20000"/>
          </a:bodyPr>
          <a:lstStyle/>
          <a:p>
            <a:pPr marL="751205" indent="-685800">
              <a:buFont typeface="Wingdings" charset="2"/>
              <a:buChar char="q"/>
            </a:pPr>
            <a:r>
              <a:rPr lang="en-US" sz="46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The demand for electricity is expected to increase by </a:t>
            </a:r>
            <a:r>
              <a:rPr lang="en-US" sz="4600" b="1" spc="1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7%</a:t>
            </a:r>
            <a:r>
              <a:rPr lang="en-US" sz="46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to </a:t>
            </a:r>
            <a:r>
              <a:rPr lang="en-US" sz="4600" b="1" spc="1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8%</a:t>
            </a:r>
            <a:r>
              <a:rPr lang="en-US" sz="46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annually based on the economic growth rate.</a:t>
            </a:r>
          </a:p>
          <a:p>
            <a:pPr marL="65405" indent="0">
              <a:buNone/>
            </a:pPr>
            <a:endParaRPr lang="en-US" sz="5100" b="1" spc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pPr marL="751205" indent="-685800">
              <a:buFont typeface="Wingdings" charset="2"/>
              <a:buChar char="q"/>
            </a:pPr>
            <a:r>
              <a:rPr lang="en-US" sz="4800" b="1" spc="100" dirty="0">
                <a:latin typeface="Cambria" panose="02040503050406030204" pitchFamily="18" charset="0"/>
                <a:sym typeface="+mn-ea"/>
              </a:rPr>
              <a:t>The power plants in South Sudan currently are burning diesel/heavy fuel oil(HFO); a very expensive and environmentally hazardous fuel for power generation.</a:t>
            </a:r>
            <a:r>
              <a:rPr lang="en-US" sz="51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</a:p>
          <a:p>
            <a:pPr marL="751205" indent="-685800">
              <a:buFont typeface="Wingdings" charset="2"/>
              <a:buChar char="q"/>
            </a:pPr>
            <a:endParaRPr lang="en-US" sz="5100" b="1" spc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pPr marL="751205" indent="-685800">
              <a:buFont typeface="Wingdings" charset="2"/>
              <a:buChar char="q"/>
            </a:pPr>
            <a:r>
              <a:rPr lang="en-US" sz="4800" b="1" spc="100" dirty="0">
                <a:latin typeface="Cambria" panose="02040503050406030204" pitchFamily="18" charset="0"/>
                <a:sym typeface="+mn-ea"/>
              </a:rPr>
              <a:t>The average generation cost is </a:t>
            </a:r>
            <a:r>
              <a:rPr lang="en-US" sz="4800" b="1" spc="100" dirty="0">
                <a:solidFill>
                  <a:srgbClr val="3333FF"/>
                </a:solidFill>
                <a:latin typeface="Cambria" panose="02040503050406030204" pitchFamily="18" charset="0"/>
                <a:sym typeface="+mn-ea"/>
              </a:rPr>
              <a:t>0.373US$/kWh</a:t>
            </a:r>
            <a:r>
              <a:rPr lang="en-US" sz="4800" b="1" spc="100" dirty="0">
                <a:latin typeface="Cambria" panose="02040503050406030204" pitchFamily="18" charset="0"/>
                <a:sym typeface="+mn-ea"/>
              </a:rPr>
              <a:t> and the average tariff is </a:t>
            </a:r>
            <a:r>
              <a:rPr lang="en-US" sz="4800" b="1" spc="100" dirty="0">
                <a:solidFill>
                  <a:srgbClr val="3333FF"/>
                </a:solidFill>
                <a:latin typeface="Cambria" panose="02040503050406030204" pitchFamily="18" charset="0"/>
                <a:sym typeface="+mn-ea"/>
              </a:rPr>
              <a:t>0.395US$/kWh.</a:t>
            </a:r>
            <a:r>
              <a:rPr lang="en-US" sz="4800" b="1" spc="100" dirty="0">
                <a:latin typeface="Cambria" panose="02040503050406030204" pitchFamily="18" charset="0"/>
                <a:sym typeface="+mn-ea"/>
              </a:rPr>
              <a:t> </a:t>
            </a:r>
            <a:endParaRPr lang="en-US" sz="4800" b="1" spc="100" dirty="0">
              <a:latin typeface="Cambria" panose="02040503050406030204" pitchFamily="18" charset="0"/>
            </a:endParaRPr>
          </a:p>
          <a:p>
            <a:pPr marL="751205" indent="-685800">
              <a:buFont typeface="Wingdings" charset="2"/>
              <a:buChar char="q"/>
            </a:pPr>
            <a:endParaRPr lang="en-US" sz="5100" b="1" spc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pPr marL="751205" indent="-685800">
              <a:buFont typeface="Wingdings" charset="2"/>
              <a:buChar char="q"/>
            </a:pPr>
            <a:endParaRPr lang="en-US" sz="5100" b="1" spc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pPr marL="751205" indent="-685800">
              <a:buFont typeface="Wingdings" charset="2"/>
              <a:buChar char="q"/>
            </a:pPr>
            <a:endParaRPr lang="en-US" sz="5100" b="1" spc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pPr marL="1208405" indent="-1143000">
              <a:buFont typeface="Wingdings" charset="2"/>
              <a:buChar char="q"/>
            </a:pPr>
            <a:endParaRPr lang="en-US" sz="5100" b="1" spc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pPr marL="177800" indent="0">
              <a:buNone/>
            </a:pPr>
            <a:endParaRPr lang="en-US" sz="5400" b="1" spc="100" dirty="0">
              <a:latin typeface="Cambria" panose="02040503050406030204" pitchFamily="18" charset="0"/>
            </a:endParaRPr>
          </a:p>
          <a:p>
            <a:pPr marL="700405" indent="-522605" algn="just">
              <a:buFont typeface="Wingdings" panose="05000000000000000000" charset="0"/>
              <a:buChar char="§"/>
            </a:pPr>
            <a:endParaRPr lang="en-US" sz="5400" b="1" spc="100" dirty="0">
              <a:latin typeface="Cambria" panose="02040503050406030204" pitchFamily="18" charset="0"/>
            </a:endParaRPr>
          </a:p>
          <a:p>
            <a:pPr marL="65405" indent="0">
              <a:buNone/>
            </a:pPr>
            <a:endParaRPr lang="en-US" sz="5100" b="1" spc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pPr marL="1208405" indent="-1143000">
              <a:buFont typeface="Wingdings" charset="2"/>
              <a:buChar char="q"/>
            </a:pPr>
            <a:endParaRPr lang="en-US" sz="5100" b="1" spc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pPr marL="65405" indent="0">
              <a:buNone/>
            </a:pPr>
            <a:endParaRPr lang="en-US" sz="5100" b="1" spc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pPr marL="1208405" indent="-1143000">
              <a:buFont typeface="Wingdings" charset="2"/>
              <a:buChar char="q"/>
            </a:pPr>
            <a:endParaRPr lang="en-US" sz="5100" b="1" spc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pPr marL="1208405" indent="-1143000">
              <a:buFont typeface="Wingdings" charset="2"/>
              <a:buChar char="q"/>
            </a:pPr>
            <a:endParaRPr lang="en-US" sz="5100" b="1" spc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pPr marL="1208405" indent="-1143000">
              <a:buFont typeface="Wingdings" charset="2"/>
              <a:buChar char="q"/>
            </a:pPr>
            <a:endParaRPr lang="en-US" sz="5100" b="1" spc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pPr marL="177800" lvl="0" indent="0">
              <a:lnSpc>
                <a:spcPct val="120000"/>
              </a:lnSpc>
              <a:spcBef>
                <a:spcPts val="0"/>
              </a:spcBef>
              <a:buFont typeface="Wingdings" panose="05000000000000000000" charset="0"/>
              <a:buNone/>
            </a:pPr>
            <a:endParaRPr lang="en-US" sz="9600" b="1" spc="100" dirty="0">
              <a:latin typeface="Cambria" panose="02040503050406030204" pitchFamily="18" charset="0"/>
            </a:endParaRPr>
          </a:p>
          <a:p>
            <a:pPr marL="1208405" indent="-1143000">
              <a:buFont typeface="Wingdings" charset="2"/>
              <a:buChar char="q"/>
            </a:pPr>
            <a:endParaRPr lang="en-US" sz="5100" b="1" spc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pPr marL="1208405" indent="-1143000">
              <a:buFont typeface="Wingdings" charset="2"/>
              <a:buChar char="q"/>
            </a:pPr>
            <a:endParaRPr lang="en-US" sz="5100" b="1" spc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pPr marL="1208405" lvl="0" indent="-1143000" algn="just">
              <a:buFont typeface="Wingdings" charset="2"/>
              <a:buChar char="q"/>
            </a:pPr>
            <a:endParaRPr lang="en-US" sz="12800" b="1" spc="100" dirty="0">
              <a:latin typeface="Cambria" panose="02040503050406030204" pitchFamily="18" charset="0"/>
            </a:endParaRPr>
          </a:p>
        </p:txBody>
      </p:sp>
      <p:pic>
        <p:nvPicPr>
          <p:cNvPr id="5" name="Picture 4" descr="D:\Documents and Settings\Hosna_2\My Documents\My Pictures\medlogo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086" y="-20320"/>
            <a:ext cx="1044575" cy="100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290" y="0"/>
            <a:ext cx="1281430" cy="8724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0" y="227965"/>
            <a:ext cx="10515600" cy="4842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ENERGY OVERVIEW (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Cont.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835372"/>
            <a:ext cx="12142124" cy="6022629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500" b="1" spc="100" dirty="0">
                <a:solidFill>
                  <a:schemeClr val="tx1"/>
                </a:solidFill>
                <a:latin typeface="Cambria" panose="02040503050406030204" pitchFamily="18" charset="0"/>
              </a:rPr>
              <a:t>THE CURRENT INSTALLED CAPACITIES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800" b="1" spc="1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800" b="1" spc="1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charset="2"/>
              <a:buChar char="q"/>
            </a:pPr>
            <a:endParaRPr lang="en-US" sz="12800" b="1" spc="1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800" b="1" spc="1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800" b="1" spc="1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800" b="1" spc="1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800" b="1" spc="1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800" b="1" spc="1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800" b="1" spc="1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800" b="1" spc="1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800" b="1" spc="1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800" b="1" spc="1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en-US" sz="11200" b="1" spc="100" dirty="0"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en-US" sz="11200" dirty="0"/>
          </a:p>
          <a:p>
            <a:endParaRPr lang="en-US" dirty="0"/>
          </a:p>
        </p:txBody>
      </p:sp>
      <p:pic>
        <p:nvPicPr>
          <p:cNvPr id="5" name="Picture 4" descr="D:\Documents and Settings\Hosna_2\My Documents\My Pictures\medlogo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195" y="104775"/>
            <a:ext cx="1044575" cy="100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290" y="0"/>
            <a:ext cx="1281430" cy="872490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694057"/>
              </p:ext>
            </p:extLst>
          </p:nvPr>
        </p:nvGraphicFramePr>
        <p:xfrm>
          <a:off x="540326" y="1463041"/>
          <a:ext cx="11496503" cy="5251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2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5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8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23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8488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 Power 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Capacity (MW)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 of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650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EZRA Diesel Power 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Diesel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694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EZRA Solar 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Expected</a:t>
                      </a:r>
                      <a:r>
                        <a:rPr lang="en-US" baseline="0" dirty="0"/>
                        <a:t> t</a:t>
                      </a:r>
                      <a:r>
                        <a:rPr lang="en-US" dirty="0"/>
                        <a:t>o be commissioned in October</a:t>
                      </a:r>
                      <a:r>
                        <a:rPr lang="en-US" baseline="0" dirty="0"/>
                        <a:t> 2023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438">
                <a:tc>
                  <a:txBody>
                    <a:bodyPr/>
                    <a:lstStyle/>
                    <a:p>
                      <a:r>
                        <a:rPr lang="en-US" dirty="0"/>
                        <a:t>3.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Nesitu</a:t>
                      </a:r>
                      <a:r>
                        <a:rPr lang="en-US" dirty="0"/>
                        <a:t> Solar</a:t>
                      </a:r>
                      <a:r>
                        <a:rPr lang="en-US" baseline="0" dirty="0"/>
                        <a:t> PV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Solar+Batteries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Completed,</a:t>
                      </a:r>
                      <a:r>
                        <a:rPr lang="en-US" baseline="0" dirty="0"/>
                        <a:t> but not commissioned due to non payment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2438">
                <a:tc>
                  <a:txBody>
                    <a:bodyPr/>
                    <a:lstStyle/>
                    <a:p>
                      <a:r>
                        <a:rPr lang="en-US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Wau</a:t>
                      </a:r>
                      <a:r>
                        <a:rPr lang="en-US" dirty="0"/>
                        <a:t> Power Pant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 </a:t>
                      </a:r>
                      <a:r>
                        <a:rPr lang="en-US" dirty="0" err="1"/>
                        <a:t>Wau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Diesel/HFO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Expected to be commissioned in December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707">
                <a:tc>
                  <a:txBody>
                    <a:bodyPr/>
                    <a:lstStyle/>
                    <a:p>
                      <a:r>
                        <a:rPr lang="en-US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Rumbek</a:t>
                      </a:r>
                      <a:r>
                        <a:rPr lang="en-US" dirty="0"/>
                        <a:t> Power 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Rumbek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Diesel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Completed waiting commissioning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707">
                <a:tc>
                  <a:txBody>
                    <a:bodyPr/>
                    <a:lstStyle/>
                    <a:p>
                      <a:r>
                        <a:rPr lang="en-US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Yambio</a:t>
                      </a:r>
                      <a:r>
                        <a:rPr lang="en-US" dirty="0"/>
                        <a:t> Power 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Yambio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Diesel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Rehabilitation still on 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650">
                <a:tc>
                  <a:txBody>
                    <a:bodyPr/>
                    <a:lstStyle/>
                    <a:p>
                      <a:r>
                        <a:rPr lang="en-US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Bor</a:t>
                      </a:r>
                      <a:r>
                        <a:rPr lang="en-US" dirty="0"/>
                        <a:t> Power 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Diesel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0" y="367665"/>
            <a:ext cx="10515600" cy="6544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</a:rPr>
              <a:t>ENERGY OVERVIEW (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Cont.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</a:rPr>
              <a:t>)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830" y="1271271"/>
            <a:ext cx="12262774" cy="5345430"/>
          </a:xfrm>
        </p:spPr>
        <p:txBody>
          <a:bodyPr>
            <a:normAutofit fontScale="97500"/>
          </a:bodyPr>
          <a:lstStyle/>
          <a:p>
            <a:pPr marL="65405" lvl="0" indent="0" algn="ctr">
              <a:buFont typeface="Wingdings" panose="05000000000000000000" charset="0"/>
              <a:buNone/>
            </a:pPr>
            <a:r>
              <a:rPr lang="en-US" sz="3200" b="1" dirty="0"/>
              <a:t>Expected Electricity Demand in South Sudan (MW)</a:t>
            </a:r>
          </a:p>
          <a:p>
            <a:pPr marL="65405" lvl="0" indent="0">
              <a:buFont typeface="Wingdings" panose="05000000000000000000" charset="0"/>
              <a:buNone/>
            </a:pPr>
            <a:endParaRPr lang="en-US" sz="3200" b="1" dirty="0"/>
          </a:p>
          <a:p>
            <a:pPr marL="65405" lvl="0" indent="0">
              <a:buFont typeface="Wingdings" panose="05000000000000000000" charset="0"/>
              <a:buNone/>
            </a:pPr>
            <a:br>
              <a:rPr lang="en-US" sz="3200" dirty="0"/>
            </a:br>
            <a:endParaRPr lang="en-US" sz="2900" b="1" spc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pPr marL="65405" lvl="0" indent="0" algn="just">
              <a:buNone/>
            </a:pPr>
            <a:endParaRPr lang="en-US" sz="2900" b="1" spc="100" dirty="0">
              <a:latin typeface="Cambria" panose="02040503050406030204" pitchFamily="18" charset="0"/>
            </a:endParaRPr>
          </a:p>
          <a:p>
            <a:pPr marL="0" lvl="0" indent="0" algn="just">
              <a:buNone/>
            </a:pPr>
            <a:endParaRPr lang="en-US" sz="11200" b="1" spc="100" dirty="0"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en-US" sz="11200" dirty="0"/>
          </a:p>
          <a:p>
            <a:endParaRPr lang="en-US" dirty="0"/>
          </a:p>
        </p:txBody>
      </p:sp>
      <p:pic>
        <p:nvPicPr>
          <p:cNvPr id="6" name="Picture 5" descr="D:\Documents and Settings\Hosna_2\My Documents\My Pictures\medlogo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210" y="214630"/>
            <a:ext cx="1044575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290" y="214630"/>
            <a:ext cx="1281430" cy="752475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27272839"/>
              </p:ext>
            </p:extLst>
          </p:nvPr>
        </p:nvGraphicFramePr>
        <p:xfrm>
          <a:off x="537210" y="1978430"/>
          <a:ext cx="1116711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50520"/>
            <a:ext cx="10494972" cy="7162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2750E4"/>
                </a:solidFill>
              </a:rPr>
              <a:t>ENERGY POLICIES AND STRATEGIES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271270"/>
            <a:ext cx="11582399" cy="535813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500" b="1" dirty="0">
                <a:solidFill>
                  <a:schemeClr val="accent5"/>
                </a:solidFill>
              </a:rPr>
              <a:t>The South Sudan Energy National Policies and Strategies are guided by the Vision and Mission of the Ministry of Energy and Dams that is to provide </a:t>
            </a:r>
            <a:r>
              <a:rPr lang="en-US" sz="4500" b="1" dirty="0">
                <a:solidFill>
                  <a:srgbClr val="2750E4"/>
                </a:solidFill>
              </a:rPr>
              <a:t>Cost-effective, accessible, reliable, affordable and sustainable</a:t>
            </a:r>
            <a:r>
              <a:rPr lang="en-US" sz="4500" b="1" dirty="0">
                <a:solidFill>
                  <a:schemeClr val="accent5"/>
                </a:solidFill>
              </a:rPr>
              <a:t> electricity services to meet the Socio-economic and development needs of the country</a:t>
            </a:r>
            <a:r>
              <a:rPr lang="en-US" sz="4500" b="1" dirty="0"/>
              <a:t>; </a:t>
            </a:r>
          </a:p>
          <a:p>
            <a:pPr marL="0" indent="0">
              <a:buNone/>
            </a:pPr>
            <a:r>
              <a:rPr lang="en-US" sz="6000" b="1" dirty="0"/>
              <a:t>The developed Energy Policies and Strategies are:</a:t>
            </a:r>
          </a:p>
          <a:p>
            <a:endParaRPr lang="en-US" sz="6000" dirty="0"/>
          </a:p>
          <a:p>
            <a:pPr lvl="0"/>
            <a:r>
              <a:rPr lang="en-US" sz="6000" dirty="0"/>
              <a:t>Encouragement of the development of Electricity through renewable power resources; (Transition to Green Energy)</a:t>
            </a:r>
          </a:p>
          <a:p>
            <a:pPr lvl="0"/>
            <a:endParaRPr lang="en-US" sz="6000" dirty="0"/>
          </a:p>
          <a:p>
            <a:pPr lvl="0"/>
            <a:r>
              <a:rPr lang="en-US" sz="6000" dirty="0"/>
              <a:t>Construction of Hydropower plants and Dams to supply cheap, reliable and sustainable electricity to meet domestic, commercial and industrial demands in South Sudan;</a:t>
            </a:r>
          </a:p>
          <a:p>
            <a:pPr marL="0" lvl="0" indent="0">
              <a:buNone/>
            </a:pPr>
            <a:endParaRPr lang="en-US" sz="6000" dirty="0"/>
          </a:p>
          <a:p>
            <a:pPr lvl="0"/>
            <a:r>
              <a:rPr lang="en-US" sz="6000" dirty="0"/>
              <a:t>The Power sector in South Sudan shall consist of mix of Public and Private sector services providers that engage in electricity generation, transmission and distribution enterprises.</a:t>
            </a:r>
          </a:p>
          <a:p>
            <a:endParaRPr lang="en-US" sz="6000" dirty="0"/>
          </a:p>
        </p:txBody>
      </p:sp>
      <p:pic>
        <p:nvPicPr>
          <p:cNvPr id="4" name="Picture 3" descr="D:\Documents and Settings\Hosna_2\My Documents\My Pictures\medlogo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210" y="214630"/>
            <a:ext cx="1044575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0"/>
            <a:ext cx="1913890" cy="151765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836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780376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2750E4"/>
                </a:solidFill>
              </a:rPr>
              <a:t>ENERGY POLICIES AND STRATEGIES </a:t>
            </a:r>
            <a:r>
              <a:rPr lang="en-US" b="1" dirty="0">
                <a:solidFill>
                  <a:schemeClr val="tx1"/>
                </a:solidFill>
              </a:rPr>
              <a:t>(Cont.)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6" y="1454727"/>
            <a:ext cx="11930743" cy="5084618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/>
              <a:t>Construction of electricity transmission national grid to supply electricity to targeted parts of South Sudan;</a:t>
            </a:r>
          </a:p>
          <a:p>
            <a:pPr mar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Putting Legal Framework in place to encourage investors to invest in the field of electricity generation and supply through Private Public Partnership (PPP) and Independent Power Producer (IPP) investment;</a:t>
            </a:r>
          </a:p>
          <a:p>
            <a:pPr marL="0" lvl="0" indent="0">
              <a:buNone/>
            </a:pPr>
            <a:r>
              <a:rPr lang="en-US" sz="2400" dirty="0"/>
              <a:t> </a:t>
            </a:r>
          </a:p>
          <a:p>
            <a:pPr lvl="0"/>
            <a:r>
              <a:rPr lang="en-US" sz="2400" dirty="0"/>
              <a:t>Mobilize loans from foreign sources for the development of electricity sector in South Sudan;</a:t>
            </a:r>
          </a:p>
          <a:p>
            <a:pPr marL="0" indent="0">
              <a:buNone/>
            </a:pPr>
            <a:endParaRPr lang="en-US" sz="2400" dirty="0"/>
          </a:p>
          <a:p>
            <a:pPr lvl="0"/>
            <a:r>
              <a:rPr lang="en-US" sz="2800" dirty="0">
                <a:latin typeface="Plantagenet Cherokee" pitchFamily="18" charset="0"/>
              </a:rPr>
              <a:t>Development of the energy institution and capacity building to enhance   energy efficiency delivery;</a:t>
            </a:r>
          </a:p>
        </p:txBody>
      </p:sp>
      <p:pic>
        <p:nvPicPr>
          <p:cNvPr id="4" name="Picture 3" descr="D:\Documents and Settings\Hosna_2\My Documents\My Pictures\medlogo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210" y="214630"/>
            <a:ext cx="1044575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79" y="0"/>
            <a:ext cx="1607185" cy="151765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5711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32511"/>
            <a:ext cx="10395219" cy="39901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750E4"/>
                </a:solidFill>
              </a:rPr>
              <a:t>                 ENERGY POTENTIAL RESOURCES </a:t>
            </a:r>
            <a:br>
              <a:rPr lang="en-US" b="1" dirty="0">
                <a:solidFill>
                  <a:srgbClr val="2750E4"/>
                </a:solidFill>
              </a:rPr>
            </a:br>
            <a:r>
              <a:rPr lang="en-US" b="1" dirty="0">
                <a:solidFill>
                  <a:srgbClr val="2750E4"/>
                </a:solidFill>
              </a:rPr>
              <a:t>1. </a:t>
            </a:r>
            <a:r>
              <a:rPr lang="en-US" b="1" dirty="0">
                <a:solidFill>
                  <a:srgbClr val="FF0000"/>
                </a:solidFill>
              </a:rPr>
              <a:t>Hydropower 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Potential</a:t>
            </a:r>
            <a:r>
              <a:rPr lang="en-US" b="1" dirty="0">
                <a:solidFill>
                  <a:srgbClr val="2750E4"/>
                </a:solidFill>
                <a:latin typeface="Cambria" panose="02040503050406030204" pitchFamily="18" charset="0"/>
              </a:rPr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11861"/>
              </p:ext>
            </p:extLst>
          </p:nvPr>
        </p:nvGraphicFramePr>
        <p:xfrm>
          <a:off x="677864" y="1446416"/>
          <a:ext cx="10993206" cy="5942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1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9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24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399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S/N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PROJECT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CAPACITY (MW)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9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Grand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Fulla</a:t>
                      </a:r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1080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/>
                      <a:endParaRPr lang="en-US" altLang="zh-CN" b="1" dirty="0"/>
                    </a:p>
                    <a:p>
                      <a:pPr algn="l"/>
                      <a:r>
                        <a:rPr lang="en-US" altLang="zh-CN" sz="2800" b="1" dirty="0"/>
                        <a:t>Feasibility Studies completed 2009, need payment and update.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999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err="1"/>
                        <a:t>Shukoli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240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999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Lakki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420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675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err="1"/>
                        <a:t>Bedden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540 - 570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999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Sue Mini</a:t>
                      </a:r>
                      <a:r>
                        <a:rPr lang="en-US" sz="2800" b="1" baseline="0"/>
                        <a:t> Hydro</a:t>
                      </a:r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10.4 - 12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 dirty="0"/>
                        <a:t>Need funding for  Studies</a:t>
                      </a:r>
                      <a:r>
                        <a:rPr lang="en-US" altLang="zh-CN" sz="2800" b="1" baseline="0" dirty="0"/>
                        <a:t> and development</a:t>
                      </a:r>
                      <a:r>
                        <a:rPr lang="en-US" altLang="zh-CN" sz="2800" b="1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2368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Katire</a:t>
                      </a:r>
                      <a:r>
                        <a:rPr lang="en-US" sz="2800" b="1" dirty="0"/>
                        <a:t> Mini Hydro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1.92 - 2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 descr="D:\Documents and Settings\Hosna_2\My Documents\My Pictures\medlogo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210" y="116378"/>
            <a:ext cx="1044575" cy="83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0"/>
            <a:ext cx="1913890" cy="151765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283446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{2E15FAAE-0210-B041-AF8C-6E46EDD642E2}tf10001060</Template>
  <TotalTime>1391</TotalTime>
  <Words>1752</Words>
  <Application>Microsoft Office PowerPoint</Application>
  <PresentationFormat>Widescreen</PresentationFormat>
  <Paragraphs>452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MS Mincho</vt:lpstr>
      <vt:lpstr>Arial</vt:lpstr>
      <vt:lpstr>Calibri</vt:lpstr>
      <vt:lpstr>Cambria</vt:lpstr>
      <vt:lpstr>Mangal</vt:lpstr>
      <vt:lpstr>Plantagenet Cherokee</vt:lpstr>
      <vt:lpstr>Times New Roman</vt:lpstr>
      <vt:lpstr>Trebuchet MS</vt:lpstr>
      <vt:lpstr>Wingdings</vt:lpstr>
      <vt:lpstr>Wingdings 3</vt:lpstr>
      <vt:lpstr>Facet</vt:lpstr>
      <vt:lpstr> </vt:lpstr>
      <vt:lpstr>    TABLE OF CONTENT</vt:lpstr>
      <vt:lpstr>ENERGY OVERVIEW </vt:lpstr>
      <vt:lpstr>ENERGY OVERVIEW (Cont.) </vt:lpstr>
      <vt:lpstr>ENERGY OVERVIEW (Cont.) </vt:lpstr>
      <vt:lpstr>ENERGY OVERVIEW (Cont.) </vt:lpstr>
      <vt:lpstr>ENERGY POLICIES AND STRATEGIES </vt:lpstr>
      <vt:lpstr>ENERGY POLICIES AND STRATEGIES (Cont.)</vt:lpstr>
      <vt:lpstr>                 ENERGY POTENTIAL RESOURCES  1. Hydropower Potential </vt:lpstr>
      <vt:lpstr>HYDRO PLOTENTIAL LOCATIONS</vt:lpstr>
      <vt:lpstr>ENERGY POTENTIAL RESOURCES </vt:lpstr>
      <vt:lpstr>ENERGY POTENTIAL RESOURCES </vt:lpstr>
      <vt:lpstr>                   ENERGY POTENTIAL RESOURCES vi. Fossil Fuel Thermal Power Potential</vt:lpstr>
      <vt:lpstr>IMMEDIATE PRIORITY PROJECTS</vt:lpstr>
      <vt:lpstr>1. OFF-GRID PV SOLAR POWER PROJECTS</vt:lpstr>
      <vt:lpstr>2. REGIONAL INTERCONNECTION TRANSMISSION LINES  </vt:lpstr>
      <vt:lpstr>      3. INTER-STATE TRANSMISSION LINES PROJECT                                              (NATIONAL GRID)</vt:lpstr>
      <vt:lpstr>FUTURE PRIORITY PROJECTS</vt:lpstr>
      <vt:lpstr>THE PRIORITY HYDRO POWER PROJECT  1. GRAND FULA HYDROPOWER   </vt:lpstr>
      <vt:lpstr>Basic Information of Grand Fula Hydropower Project </vt:lpstr>
      <vt:lpstr>    THE OBJECTIVES OF GRAND FULA    HYDROPOWER  PROJECT  </vt:lpstr>
      <vt:lpstr>THE PROCEEDES OF GRAND FULA  HYDRO POWER         PROJECT AND THE WAY FORWARDS</vt:lpstr>
      <vt:lpstr>2. INTERCONNECTION TRANSMISSION LINES              </vt:lpstr>
      <vt:lpstr>CHALLENGES </vt:lpstr>
      <vt:lpstr>RECOMMENDATIONS                        </vt:lpstr>
      <vt:lpstr>CONCLUSIONS</vt:lpstr>
      <vt:lpstr>     THANKS 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REPUBLIC OF SOUTH SUDAN MINISTRY OF ENERGY &amp; DAMS</dc:title>
  <dc:creator>User</dc:creator>
  <cp:lastModifiedBy>Meeting</cp:lastModifiedBy>
  <cp:revision>499</cp:revision>
  <cp:lastPrinted>2023-08-16T11:22:00Z</cp:lastPrinted>
  <dcterms:created xsi:type="dcterms:W3CDTF">2022-03-17T08:25:00Z</dcterms:created>
  <dcterms:modified xsi:type="dcterms:W3CDTF">2023-09-07T13:25:48Z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DD7EF23EE9FB45849160C4C0B63CCAEE</vt:lpwstr>
  </property>
  <property fmtid="{D5CDD505-2E9C-101B-9397-08002B2CF9AE}" pid="3" name="KSOProductBuildVer">
    <vt:lpwstr>1033-11.2.0.11537</vt:lpwstr>
  </property>
</Properties>
</file>